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56" r:id="rId3"/>
    <p:sldId id="257" r:id="rId4"/>
    <p:sldId id="258" r:id="rId5"/>
    <p:sldId id="259" r:id="rId6"/>
    <p:sldId id="260" r:id="rId7"/>
    <p:sldId id="263" r:id="rId8"/>
    <p:sldId id="262" r:id="rId9"/>
    <p:sldId id="265" r:id="rId10"/>
    <p:sldId id="266" r:id="rId11"/>
    <p:sldId id="267" r:id="rId12"/>
    <p:sldId id="268" r:id="rId13"/>
    <p:sldId id="270" r:id="rId14"/>
    <p:sldId id="271" r:id="rId15"/>
    <p:sldId id="272" r:id="rId16"/>
    <p:sldId id="276" r:id="rId17"/>
    <p:sldId id="278" r:id="rId18"/>
    <p:sldId id="279" r:id="rId19"/>
    <p:sldId id="280" r:id="rId20"/>
    <p:sldId id="281" r:id="rId21"/>
    <p:sldId id="282" r:id="rId22"/>
    <p:sldId id="283" r:id="rId23"/>
    <p:sldId id="284" r:id="rId24"/>
    <p:sldId id="285" r:id="rId25"/>
    <p:sldId id="286" r:id="rId26"/>
    <p:sldId id="287" r:id="rId27"/>
    <p:sldId id="288" r:id="rId28"/>
    <p:sldId id="290" r:id="rId29"/>
    <p:sldId id="291"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74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44E2E-FF79-40C9-9F27-257A9E257A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AD4DB35-0AD6-4804-B613-1278CEF6A7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509119B-08E3-4C26-82D4-BCF27FFC4668}"/>
              </a:ext>
            </a:extLst>
          </p:cNvPr>
          <p:cNvSpPr>
            <a:spLocks noGrp="1"/>
          </p:cNvSpPr>
          <p:nvPr>
            <p:ph type="dt" sz="half" idx="10"/>
          </p:nvPr>
        </p:nvSpPr>
        <p:spPr/>
        <p:txBody>
          <a:bodyPr/>
          <a:lstStyle/>
          <a:p>
            <a:fld id="{8C7A67AA-5CEA-4A74-9F3D-DEE49DB2306F}" type="datetimeFigureOut">
              <a:rPr lang="en-US" smtClean="0"/>
              <a:t>9/10/2024</a:t>
            </a:fld>
            <a:endParaRPr lang="en-US"/>
          </a:p>
        </p:txBody>
      </p:sp>
      <p:sp>
        <p:nvSpPr>
          <p:cNvPr id="5" name="Footer Placeholder 4">
            <a:extLst>
              <a:ext uri="{FF2B5EF4-FFF2-40B4-BE49-F238E27FC236}">
                <a16:creationId xmlns:a16="http://schemas.microsoft.com/office/drawing/2014/main" id="{5A5544AB-E001-4698-9444-C89D4F8568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7EE0CC-922D-492D-AA98-F334FE80E782}"/>
              </a:ext>
            </a:extLst>
          </p:cNvPr>
          <p:cNvSpPr>
            <a:spLocks noGrp="1"/>
          </p:cNvSpPr>
          <p:nvPr>
            <p:ph type="sldNum" sz="quarter" idx="12"/>
          </p:nvPr>
        </p:nvSpPr>
        <p:spPr/>
        <p:txBody>
          <a:bodyPr/>
          <a:lstStyle/>
          <a:p>
            <a:fld id="{A1B95B27-9A44-4D0C-AE23-8A6AB3C4B0C8}" type="slidenum">
              <a:rPr lang="en-US" smtClean="0"/>
              <a:t>‹#›</a:t>
            </a:fld>
            <a:endParaRPr lang="en-US"/>
          </a:p>
        </p:txBody>
      </p:sp>
    </p:spTree>
    <p:extLst>
      <p:ext uri="{BB962C8B-B14F-4D97-AF65-F5344CB8AC3E}">
        <p14:creationId xmlns:p14="http://schemas.microsoft.com/office/powerpoint/2010/main" val="3086778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AE954-DDE1-43E7-AE24-EBBFAF8F51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3F31CC5-60E1-4AE0-BFC5-E08DA91DF13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50662F-D6FF-4539-B250-DD763EBDA64A}"/>
              </a:ext>
            </a:extLst>
          </p:cNvPr>
          <p:cNvSpPr>
            <a:spLocks noGrp="1"/>
          </p:cNvSpPr>
          <p:nvPr>
            <p:ph type="dt" sz="half" idx="10"/>
          </p:nvPr>
        </p:nvSpPr>
        <p:spPr/>
        <p:txBody>
          <a:bodyPr/>
          <a:lstStyle/>
          <a:p>
            <a:fld id="{8C7A67AA-5CEA-4A74-9F3D-DEE49DB2306F}" type="datetimeFigureOut">
              <a:rPr lang="en-US" smtClean="0"/>
              <a:t>9/10/2024</a:t>
            </a:fld>
            <a:endParaRPr lang="en-US"/>
          </a:p>
        </p:txBody>
      </p:sp>
      <p:sp>
        <p:nvSpPr>
          <p:cNvPr id="5" name="Footer Placeholder 4">
            <a:extLst>
              <a:ext uri="{FF2B5EF4-FFF2-40B4-BE49-F238E27FC236}">
                <a16:creationId xmlns:a16="http://schemas.microsoft.com/office/drawing/2014/main" id="{48AB457E-8856-4470-BE32-CD9CB4A16A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D5C565-78D1-41DA-B535-F33DC95D8C15}"/>
              </a:ext>
            </a:extLst>
          </p:cNvPr>
          <p:cNvSpPr>
            <a:spLocks noGrp="1"/>
          </p:cNvSpPr>
          <p:nvPr>
            <p:ph type="sldNum" sz="quarter" idx="12"/>
          </p:nvPr>
        </p:nvSpPr>
        <p:spPr/>
        <p:txBody>
          <a:bodyPr/>
          <a:lstStyle/>
          <a:p>
            <a:fld id="{A1B95B27-9A44-4D0C-AE23-8A6AB3C4B0C8}" type="slidenum">
              <a:rPr lang="en-US" smtClean="0"/>
              <a:t>‹#›</a:t>
            </a:fld>
            <a:endParaRPr lang="en-US"/>
          </a:p>
        </p:txBody>
      </p:sp>
    </p:spTree>
    <p:extLst>
      <p:ext uri="{BB962C8B-B14F-4D97-AF65-F5344CB8AC3E}">
        <p14:creationId xmlns:p14="http://schemas.microsoft.com/office/powerpoint/2010/main" val="1892697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59A7B4-E10B-4F02-8C08-73BCB76FE99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892D2BC-282F-40D3-BEED-37C492954A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7F5308-ECEF-43FB-B3D7-D2CCF9AFADA2}"/>
              </a:ext>
            </a:extLst>
          </p:cNvPr>
          <p:cNvSpPr>
            <a:spLocks noGrp="1"/>
          </p:cNvSpPr>
          <p:nvPr>
            <p:ph type="dt" sz="half" idx="10"/>
          </p:nvPr>
        </p:nvSpPr>
        <p:spPr/>
        <p:txBody>
          <a:bodyPr/>
          <a:lstStyle/>
          <a:p>
            <a:fld id="{8C7A67AA-5CEA-4A74-9F3D-DEE49DB2306F}" type="datetimeFigureOut">
              <a:rPr lang="en-US" smtClean="0"/>
              <a:t>9/10/2024</a:t>
            </a:fld>
            <a:endParaRPr lang="en-US"/>
          </a:p>
        </p:txBody>
      </p:sp>
      <p:sp>
        <p:nvSpPr>
          <p:cNvPr id="5" name="Footer Placeholder 4">
            <a:extLst>
              <a:ext uri="{FF2B5EF4-FFF2-40B4-BE49-F238E27FC236}">
                <a16:creationId xmlns:a16="http://schemas.microsoft.com/office/drawing/2014/main" id="{0BA9E60E-0963-4331-AE1D-8EADE53B76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D8E608-E426-441D-BB2C-C4C8F5C13FD6}"/>
              </a:ext>
            </a:extLst>
          </p:cNvPr>
          <p:cNvSpPr>
            <a:spLocks noGrp="1"/>
          </p:cNvSpPr>
          <p:nvPr>
            <p:ph type="sldNum" sz="quarter" idx="12"/>
          </p:nvPr>
        </p:nvSpPr>
        <p:spPr/>
        <p:txBody>
          <a:bodyPr/>
          <a:lstStyle/>
          <a:p>
            <a:fld id="{A1B95B27-9A44-4D0C-AE23-8A6AB3C4B0C8}" type="slidenum">
              <a:rPr lang="en-US" smtClean="0"/>
              <a:t>‹#›</a:t>
            </a:fld>
            <a:endParaRPr lang="en-US"/>
          </a:p>
        </p:txBody>
      </p:sp>
    </p:spTree>
    <p:extLst>
      <p:ext uri="{BB962C8B-B14F-4D97-AF65-F5344CB8AC3E}">
        <p14:creationId xmlns:p14="http://schemas.microsoft.com/office/powerpoint/2010/main" val="208740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2EAA9-634E-4F61-89C2-BBEE2C9A1F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8139BC-E19F-4154-97BF-99E75EF04B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EB0922-3BB8-4CDA-9F94-96F623C63B6C}"/>
              </a:ext>
            </a:extLst>
          </p:cNvPr>
          <p:cNvSpPr>
            <a:spLocks noGrp="1"/>
          </p:cNvSpPr>
          <p:nvPr>
            <p:ph type="dt" sz="half" idx="10"/>
          </p:nvPr>
        </p:nvSpPr>
        <p:spPr/>
        <p:txBody>
          <a:bodyPr/>
          <a:lstStyle/>
          <a:p>
            <a:fld id="{8C7A67AA-5CEA-4A74-9F3D-DEE49DB2306F}" type="datetimeFigureOut">
              <a:rPr lang="en-US" smtClean="0"/>
              <a:t>9/10/2024</a:t>
            </a:fld>
            <a:endParaRPr lang="en-US"/>
          </a:p>
        </p:txBody>
      </p:sp>
      <p:sp>
        <p:nvSpPr>
          <p:cNvPr id="5" name="Footer Placeholder 4">
            <a:extLst>
              <a:ext uri="{FF2B5EF4-FFF2-40B4-BE49-F238E27FC236}">
                <a16:creationId xmlns:a16="http://schemas.microsoft.com/office/drawing/2014/main" id="{C7A5987D-22B3-413F-9197-AB993C7CE2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7885D5-517A-4BE0-B628-926081FCD2FA}"/>
              </a:ext>
            </a:extLst>
          </p:cNvPr>
          <p:cNvSpPr>
            <a:spLocks noGrp="1"/>
          </p:cNvSpPr>
          <p:nvPr>
            <p:ph type="sldNum" sz="quarter" idx="12"/>
          </p:nvPr>
        </p:nvSpPr>
        <p:spPr/>
        <p:txBody>
          <a:bodyPr/>
          <a:lstStyle/>
          <a:p>
            <a:fld id="{A1B95B27-9A44-4D0C-AE23-8A6AB3C4B0C8}" type="slidenum">
              <a:rPr lang="en-US" smtClean="0"/>
              <a:t>‹#›</a:t>
            </a:fld>
            <a:endParaRPr lang="en-US"/>
          </a:p>
        </p:txBody>
      </p:sp>
    </p:spTree>
    <p:extLst>
      <p:ext uri="{BB962C8B-B14F-4D97-AF65-F5344CB8AC3E}">
        <p14:creationId xmlns:p14="http://schemas.microsoft.com/office/powerpoint/2010/main" val="722795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A71E6-FC06-48B7-9B4D-39C628175CE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6ED59FC-F93F-4A84-90B4-620FF69D32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C5AD477-F237-410E-9FA4-2B505F2CAF96}"/>
              </a:ext>
            </a:extLst>
          </p:cNvPr>
          <p:cNvSpPr>
            <a:spLocks noGrp="1"/>
          </p:cNvSpPr>
          <p:nvPr>
            <p:ph type="dt" sz="half" idx="10"/>
          </p:nvPr>
        </p:nvSpPr>
        <p:spPr/>
        <p:txBody>
          <a:bodyPr/>
          <a:lstStyle/>
          <a:p>
            <a:fld id="{8C7A67AA-5CEA-4A74-9F3D-DEE49DB2306F}" type="datetimeFigureOut">
              <a:rPr lang="en-US" smtClean="0"/>
              <a:t>9/10/2024</a:t>
            </a:fld>
            <a:endParaRPr lang="en-US"/>
          </a:p>
        </p:txBody>
      </p:sp>
      <p:sp>
        <p:nvSpPr>
          <p:cNvPr id="5" name="Footer Placeholder 4">
            <a:extLst>
              <a:ext uri="{FF2B5EF4-FFF2-40B4-BE49-F238E27FC236}">
                <a16:creationId xmlns:a16="http://schemas.microsoft.com/office/drawing/2014/main" id="{D3764F65-67DB-4C7B-9BC0-D0F8231285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CC3D87-CE5E-47A6-95DD-5D374E8425BF}"/>
              </a:ext>
            </a:extLst>
          </p:cNvPr>
          <p:cNvSpPr>
            <a:spLocks noGrp="1"/>
          </p:cNvSpPr>
          <p:nvPr>
            <p:ph type="sldNum" sz="quarter" idx="12"/>
          </p:nvPr>
        </p:nvSpPr>
        <p:spPr/>
        <p:txBody>
          <a:bodyPr/>
          <a:lstStyle/>
          <a:p>
            <a:fld id="{A1B95B27-9A44-4D0C-AE23-8A6AB3C4B0C8}" type="slidenum">
              <a:rPr lang="en-US" smtClean="0"/>
              <a:t>‹#›</a:t>
            </a:fld>
            <a:endParaRPr lang="en-US"/>
          </a:p>
        </p:txBody>
      </p:sp>
    </p:spTree>
    <p:extLst>
      <p:ext uri="{BB962C8B-B14F-4D97-AF65-F5344CB8AC3E}">
        <p14:creationId xmlns:p14="http://schemas.microsoft.com/office/powerpoint/2010/main" val="486610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BFBA1-8E02-4E9B-A1AF-B95E28C3B4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B64729-6BD0-484B-92EF-506CC23FD4F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71C942C-91B4-4FC3-93CC-4844852B477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9BA332-1932-4D0B-AB02-F5C9B43A752C}"/>
              </a:ext>
            </a:extLst>
          </p:cNvPr>
          <p:cNvSpPr>
            <a:spLocks noGrp="1"/>
          </p:cNvSpPr>
          <p:nvPr>
            <p:ph type="dt" sz="half" idx="10"/>
          </p:nvPr>
        </p:nvSpPr>
        <p:spPr/>
        <p:txBody>
          <a:bodyPr/>
          <a:lstStyle/>
          <a:p>
            <a:fld id="{8C7A67AA-5CEA-4A74-9F3D-DEE49DB2306F}" type="datetimeFigureOut">
              <a:rPr lang="en-US" smtClean="0"/>
              <a:t>9/10/2024</a:t>
            </a:fld>
            <a:endParaRPr lang="en-US"/>
          </a:p>
        </p:txBody>
      </p:sp>
      <p:sp>
        <p:nvSpPr>
          <p:cNvPr id="6" name="Footer Placeholder 5">
            <a:extLst>
              <a:ext uri="{FF2B5EF4-FFF2-40B4-BE49-F238E27FC236}">
                <a16:creationId xmlns:a16="http://schemas.microsoft.com/office/drawing/2014/main" id="{F4116922-7FED-4CB0-B891-4BB7633B511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F6D142-E226-47D4-A316-BD49A08FEFC9}"/>
              </a:ext>
            </a:extLst>
          </p:cNvPr>
          <p:cNvSpPr>
            <a:spLocks noGrp="1"/>
          </p:cNvSpPr>
          <p:nvPr>
            <p:ph type="sldNum" sz="quarter" idx="12"/>
          </p:nvPr>
        </p:nvSpPr>
        <p:spPr/>
        <p:txBody>
          <a:bodyPr/>
          <a:lstStyle/>
          <a:p>
            <a:fld id="{A1B95B27-9A44-4D0C-AE23-8A6AB3C4B0C8}" type="slidenum">
              <a:rPr lang="en-US" smtClean="0"/>
              <a:t>‹#›</a:t>
            </a:fld>
            <a:endParaRPr lang="en-US"/>
          </a:p>
        </p:txBody>
      </p:sp>
    </p:spTree>
    <p:extLst>
      <p:ext uri="{BB962C8B-B14F-4D97-AF65-F5344CB8AC3E}">
        <p14:creationId xmlns:p14="http://schemas.microsoft.com/office/powerpoint/2010/main" val="987639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F9B0B-508B-4E77-B124-E98CD135E14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7CBE30A-4AFB-4B77-8D1D-342C54852C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A739889-C937-44BC-B59C-7DB2D09C503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801F0A-2BFD-4575-BBD1-B6E44DB839C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70C8238-EFBC-4830-B3AF-9810A772FE3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2017D7D-26A5-4D9D-B19A-F89134629F8E}"/>
              </a:ext>
            </a:extLst>
          </p:cNvPr>
          <p:cNvSpPr>
            <a:spLocks noGrp="1"/>
          </p:cNvSpPr>
          <p:nvPr>
            <p:ph type="dt" sz="half" idx="10"/>
          </p:nvPr>
        </p:nvSpPr>
        <p:spPr/>
        <p:txBody>
          <a:bodyPr/>
          <a:lstStyle/>
          <a:p>
            <a:fld id="{8C7A67AA-5CEA-4A74-9F3D-DEE49DB2306F}" type="datetimeFigureOut">
              <a:rPr lang="en-US" smtClean="0"/>
              <a:t>9/10/2024</a:t>
            </a:fld>
            <a:endParaRPr lang="en-US"/>
          </a:p>
        </p:txBody>
      </p:sp>
      <p:sp>
        <p:nvSpPr>
          <p:cNvPr id="8" name="Footer Placeholder 7">
            <a:extLst>
              <a:ext uri="{FF2B5EF4-FFF2-40B4-BE49-F238E27FC236}">
                <a16:creationId xmlns:a16="http://schemas.microsoft.com/office/drawing/2014/main" id="{6B52DF7C-BA1D-4FE7-AC05-97544DD8E36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1FE7FB3-4EA6-4E46-B154-1AB404B946C6}"/>
              </a:ext>
            </a:extLst>
          </p:cNvPr>
          <p:cNvSpPr>
            <a:spLocks noGrp="1"/>
          </p:cNvSpPr>
          <p:nvPr>
            <p:ph type="sldNum" sz="quarter" idx="12"/>
          </p:nvPr>
        </p:nvSpPr>
        <p:spPr/>
        <p:txBody>
          <a:bodyPr/>
          <a:lstStyle/>
          <a:p>
            <a:fld id="{A1B95B27-9A44-4D0C-AE23-8A6AB3C4B0C8}" type="slidenum">
              <a:rPr lang="en-US" smtClean="0"/>
              <a:t>‹#›</a:t>
            </a:fld>
            <a:endParaRPr lang="en-US"/>
          </a:p>
        </p:txBody>
      </p:sp>
    </p:spTree>
    <p:extLst>
      <p:ext uri="{BB962C8B-B14F-4D97-AF65-F5344CB8AC3E}">
        <p14:creationId xmlns:p14="http://schemas.microsoft.com/office/powerpoint/2010/main" val="3396112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300A4-9429-4BA4-B591-F0F3D782DD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8CBF2FB-CD26-420A-B4D8-DCE38BCCA4DD}"/>
              </a:ext>
            </a:extLst>
          </p:cNvPr>
          <p:cNvSpPr>
            <a:spLocks noGrp="1"/>
          </p:cNvSpPr>
          <p:nvPr>
            <p:ph type="dt" sz="half" idx="10"/>
          </p:nvPr>
        </p:nvSpPr>
        <p:spPr/>
        <p:txBody>
          <a:bodyPr/>
          <a:lstStyle/>
          <a:p>
            <a:fld id="{8C7A67AA-5CEA-4A74-9F3D-DEE49DB2306F}" type="datetimeFigureOut">
              <a:rPr lang="en-US" smtClean="0"/>
              <a:t>9/10/2024</a:t>
            </a:fld>
            <a:endParaRPr lang="en-US"/>
          </a:p>
        </p:txBody>
      </p:sp>
      <p:sp>
        <p:nvSpPr>
          <p:cNvPr id="4" name="Footer Placeholder 3">
            <a:extLst>
              <a:ext uri="{FF2B5EF4-FFF2-40B4-BE49-F238E27FC236}">
                <a16:creationId xmlns:a16="http://schemas.microsoft.com/office/drawing/2014/main" id="{DD3CA6D0-1D5C-4039-B769-3EB72998C2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34E5C7E-ECA3-4E41-994F-A0E20F7BF5CA}"/>
              </a:ext>
            </a:extLst>
          </p:cNvPr>
          <p:cNvSpPr>
            <a:spLocks noGrp="1"/>
          </p:cNvSpPr>
          <p:nvPr>
            <p:ph type="sldNum" sz="quarter" idx="12"/>
          </p:nvPr>
        </p:nvSpPr>
        <p:spPr/>
        <p:txBody>
          <a:bodyPr/>
          <a:lstStyle/>
          <a:p>
            <a:fld id="{A1B95B27-9A44-4D0C-AE23-8A6AB3C4B0C8}" type="slidenum">
              <a:rPr lang="en-US" smtClean="0"/>
              <a:t>‹#›</a:t>
            </a:fld>
            <a:endParaRPr lang="en-US"/>
          </a:p>
        </p:txBody>
      </p:sp>
    </p:spTree>
    <p:extLst>
      <p:ext uri="{BB962C8B-B14F-4D97-AF65-F5344CB8AC3E}">
        <p14:creationId xmlns:p14="http://schemas.microsoft.com/office/powerpoint/2010/main" val="1373530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CD316B5-B7FA-4C02-8700-A959F880C15E}"/>
              </a:ext>
            </a:extLst>
          </p:cNvPr>
          <p:cNvSpPr>
            <a:spLocks noGrp="1"/>
          </p:cNvSpPr>
          <p:nvPr>
            <p:ph type="dt" sz="half" idx="10"/>
          </p:nvPr>
        </p:nvSpPr>
        <p:spPr/>
        <p:txBody>
          <a:bodyPr/>
          <a:lstStyle/>
          <a:p>
            <a:fld id="{8C7A67AA-5CEA-4A74-9F3D-DEE49DB2306F}" type="datetimeFigureOut">
              <a:rPr lang="en-US" smtClean="0"/>
              <a:t>9/10/2024</a:t>
            </a:fld>
            <a:endParaRPr lang="en-US"/>
          </a:p>
        </p:txBody>
      </p:sp>
      <p:sp>
        <p:nvSpPr>
          <p:cNvPr id="3" name="Footer Placeholder 2">
            <a:extLst>
              <a:ext uri="{FF2B5EF4-FFF2-40B4-BE49-F238E27FC236}">
                <a16:creationId xmlns:a16="http://schemas.microsoft.com/office/drawing/2014/main" id="{8C00198F-3CD4-4E55-80A3-7D9DD85E680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0157BFE-22A5-4EC6-A848-03E0778019A6}"/>
              </a:ext>
            </a:extLst>
          </p:cNvPr>
          <p:cNvSpPr>
            <a:spLocks noGrp="1"/>
          </p:cNvSpPr>
          <p:nvPr>
            <p:ph type="sldNum" sz="quarter" idx="12"/>
          </p:nvPr>
        </p:nvSpPr>
        <p:spPr/>
        <p:txBody>
          <a:bodyPr/>
          <a:lstStyle/>
          <a:p>
            <a:fld id="{A1B95B27-9A44-4D0C-AE23-8A6AB3C4B0C8}" type="slidenum">
              <a:rPr lang="en-US" smtClean="0"/>
              <a:t>‹#›</a:t>
            </a:fld>
            <a:endParaRPr lang="en-US"/>
          </a:p>
        </p:txBody>
      </p:sp>
    </p:spTree>
    <p:extLst>
      <p:ext uri="{BB962C8B-B14F-4D97-AF65-F5344CB8AC3E}">
        <p14:creationId xmlns:p14="http://schemas.microsoft.com/office/powerpoint/2010/main" val="1511288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2E59F-EFB9-44DA-968A-5A185C7A8C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EE2398E-DEE3-415A-B5B2-36FEE760F0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86E0B3E-4A7A-4D71-8F8B-2930B584FE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7352D0F-D4C6-4A9B-B5C3-7687D8A414D3}"/>
              </a:ext>
            </a:extLst>
          </p:cNvPr>
          <p:cNvSpPr>
            <a:spLocks noGrp="1"/>
          </p:cNvSpPr>
          <p:nvPr>
            <p:ph type="dt" sz="half" idx="10"/>
          </p:nvPr>
        </p:nvSpPr>
        <p:spPr/>
        <p:txBody>
          <a:bodyPr/>
          <a:lstStyle/>
          <a:p>
            <a:fld id="{8C7A67AA-5CEA-4A74-9F3D-DEE49DB2306F}" type="datetimeFigureOut">
              <a:rPr lang="en-US" smtClean="0"/>
              <a:t>9/10/2024</a:t>
            </a:fld>
            <a:endParaRPr lang="en-US"/>
          </a:p>
        </p:txBody>
      </p:sp>
      <p:sp>
        <p:nvSpPr>
          <p:cNvPr id="6" name="Footer Placeholder 5">
            <a:extLst>
              <a:ext uri="{FF2B5EF4-FFF2-40B4-BE49-F238E27FC236}">
                <a16:creationId xmlns:a16="http://schemas.microsoft.com/office/drawing/2014/main" id="{F432E552-16A7-4F27-AF5F-41C6B1F977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D566A0-2229-4BDF-9BA1-A2A2F3C7AC03}"/>
              </a:ext>
            </a:extLst>
          </p:cNvPr>
          <p:cNvSpPr>
            <a:spLocks noGrp="1"/>
          </p:cNvSpPr>
          <p:nvPr>
            <p:ph type="sldNum" sz="quarter" idx="12"/>
          </p:nvPr>
        </p:nvSpPr>
        <p:spPr/>
        <p:txBody>
          <a:bodyPr/>
          <a:lstStyle/>
          <a:p>
            <a:fld id="{A1B95B27-9A44-4D0C-AE23-8A6AB3C4B0C8}" type="slidenum">
              <a:rPr lang="en-US" smtClean="0"/>
              <a:t>‹#›</a:t>
            </a:fld>
            <a:endParaRPr lang="en-US"/>
          </a:p>
        </p:txBody>
      </p:sp>
    </p:spTree>
    <p:extLst>
      <p:ext uri="{BB962C8B-B14F-4D97-AF65-F5344CB8AC3E}">
        <p14:creationId xmlns:p14="http://schemas.microsoft.com/office/powerpoint/2010/main" val="3756270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810D3-88E2-4AF4-BB4A-80D83743D9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8C8A9EF-5537-4257-B643-188D598796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7053824-F293-47B0-9C4F-ACF5A5EBCA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76AEE54-4B68-4562-90CC-C852E60C32CC}"/>
              </a:ext>
            </a:extLst>
          </p:cNvPr>
          <p:cNvSpPr>
            <a:spLocks noGrp="1"/>
          </p:cNvSpPr>
          <p:nvPr>
            <p:ph type="dt" sz="half" idx="10"/>
          </p:nvPr>
        </p:nvSpPr>
        <p:spPr/>
        <p:txBody>
          <a:bodyPr/>
          <a:lstStyle/>
          <a:p>
            <a:fld id="{8C7A67AA-5CEA-4A74-9F3D-DEE49DB2306F}" type="datetimeFigureOut">
              <a:rPr lang="en-US" smtClean="0"/>
              <a:t>9/10/2024</a:t>
            </a:fld>
            <a:endParaRPr lang="en-US"/>
          </a:p>
        </p:txBody>
      </p:sp>
      <p:sp>
        <p:nvSpPr>
          <p:cNvPr id="6" name="Footer Placeholder 5">
            <a:extLst>
              <a:ext uri="{FF2B5EF4-FFF2-40B4-BE49-F238E27FC236}">
                <a16:creationId xmlns:a16="http://schemas.microsoft.com/office/drawing/2014/main" id="{A8BBAD17-FADF-4AB5-9701-B638C8FC30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F10A92-8B6A-46D0-9804-A2F79B3E39C6}"/>
              </a:ext>
            </a:extLst>
          </p:cNvPr>
          <p:cNvSpPr>
            <a:spLocks noGrp="1"/>
          </p:cNvSpPr>
          <p:nvPr>
            <p:ph type="sldNum" sz="quarter" idx="12"/>
          </p:nvPr>
        </p:nvSpPr>
        <p:spPr/>
        <p:txBody>
          <a:bodyPr/>
          <a:lstStyle/>
          <a:p>
            <a:fld id="{A1B95B27-9A44-4D0C-AE23-8A6AB3C4B0C8}" type="slidenum">
              <a:rPr lang="en-US" smtClean="0"/>
              <a:t>‹#›</a:t>
            </a:fld>
            <a:endParaRPr lang="en-US"/>
          </a:p>
        </p:txBody>
      </p:sp>
    </p:spTree>
    <p:extLst>
      <p:ext uri="{BB962C8B-B14F-4D97-AF65-F5344CB8AC3E}">
        <p14:creationId xmlns:p14="http://schemas.microsoft.com/office/powerpoint/2010/main" val="461573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71D610-6D4F-4344-8AD7-C14B4F0A3C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5A732BF-0D95-44A0-A1CD-4488C29A15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7C758B-6ED6-4583-8108-2CE9CA3F05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7A67AA-5CEA-4A74-9F3D-DEE49DB2306F}" type="datetimeFigureOut">
              <a:rPr lang="en-US" smtClean="0"/>
              <a:t>9/10/2024</a:t>
            </a:fld>
            <a:endParaRPr lang="en-US"/>
          </a:p>
        </p:txBody>
      </p:sp>
      <p:sp>
        <p:nvSpPr>
          <p:cNvPr id="5" name="Footer Placeholder 4">
            <a:extLst>
              <a:ext uri="{FF2B5EF4-FFF2-40B4-BE49-F238E27FC236}">
                <a16:creationId xmlns:a16="http://schemas.microsoft.com/office/drawing/2014/main" id="{7DCC8701-D2E1-4847-8D3B-0E5EBCFFBE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E7BDBDB-E123-47D7-BB9F-0277ED4783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95B27-9A44-4D0C-AE23-8A6AB3C4B0C8}" type="slidenum">
              <a:rPr lang="en-US" smtClean="0"/>
              <a:t>‹#›</a:t>
            </a:fld>
            <a:endParaRPr lang="en-US"/>
          </a:p>
        </p:txBody>
      </p:sp>
    </p:spTree>
    <p:extLst>
      <p:ext uri="{BB962C8B-B14F-4D97-AF65-F5344CB8AC3E}">
        <p14:creationId xmlns:p14="http://schemas.microsoft.com/office/powerpoint/2010/main" val="26877451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A28FC27-8C8B-4021-B1C6-6CA1BA9563A6}"/>
              </a:ext>
            </a:extLst>
          </p:cNvPr>
          <p:cNvPicPr>
            <a:picLocks noChangeAspect="1"/>
          </p:cNvPicPr>
          <p:nvPr/>
        </p:nvPicPr>
        <p:blipFill>
          <a:blip r:embed="rId2"/>
          <a:stretch>
            <a:fillRect/>
          </a:stretch>
        </p:blipFill>
        <p:spPr>
          <a:xfrm>
            <a:off x="3539067" y="2438400"/>
            <a:ext cx="5808133" cy="3567289"/>
          </a:xfrm>
          <a:prstGeom prst="rect">
            <a:avLst/>
          </a:prstGeom>
        </p:spPr>
      </p:pic>
      <p:sp>
        <p:nvSpPr>
          <p:cNvPr id="5" name="TextBox 4">
            <a:extLst>
              <a:ext uri="{FF2B5EF4-FFF2-40B4-BE49-F238E27FC236}">
                <a16:creationId xmlns:a16="http://schemas.microsoft.com/office/drawing/2014/main" id="{573A8229-BEDE-4010-A16B-BAF841882509}"/>
              </a:ext>
            </a:extLst>
          </p:cNvPr>
          <p:cNvSpPr txBox="1"/>
          <p:nvPr/>
        </p:nvSpPr>
        <p:spPr>
          <a:xfrm>
            <a:off x="1693333" y="951637"/>
            <a:ext cx="8906934" cy="923330"/>
          </a:xfrm>
          <a:prstGeom prst="rect">
            <a:avLst/>
          </a:prstGeom>
          <a:noFill/>
        </p:spPr>
        <p:txBody>
          <a:bodyPr wrap="square">
            <a:spAutoFit/>
          </a:bodyPr>
          <a:lstStyle/>
          <a:p>
            <a:pPr marL="109728" marR="0" lvl="0" indent="0" algn="ctr"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54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outerShdw blurRad="31750" dist="25400" dir="5400000" algn="tl" rotWithShape="0">
                    <a:srgbClr val="000000">
                      <a:alpha val="25000"/>
                    </a:srgbClr>
                  </a:outerShdw>
                </a:effectLst>
                <a:uLnTx/>
                <a:uFillTx/>
                <a:latin typeface="Lucida Sans Unicode"/>
                <a:ea typeface="+mn-ea"/>
                <a:cs typeface="B Titr" pitchFamily="2" charset="-78"/>
              </a:rPr>
              <a:t>توانبخشی شنوایی در سالمندی</a:t>
            </a:r>
          </a:p>
        </p:txBody>
      </p:sp>
    </p:spTree>
    <p:extLst>
      <p:ext uri="{BB962C8B-B14F-4D97-AF65-F5344CB8AC3E}">
        <p14:creationId xmlns:p14="http://schemas.microsoft.com/office/powerpoint/2010/main" val="1572622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238DC-84C6-40BC-BECC-FCD08C011F1B}"/>
              </a:ext>
            </a:extLst>
          </p:cNvPr>
          <p:cNvSpPr>
            <a:spLocks noGrp="1"/>
          </p:cNvSpPr>
          <p:nvPr>
            <p:ph type="title"/>
          </p:nvPr>
        </p:nvSpPr>
        <p:spPr>
          <a:xfrm>
            <a:off x="6445955" y="381580"/>
            <a:ext cx="4594577" cy="1074687"/>
          </a:xfrm>
        </p:spPr>
        <p:txBody>
          <a:bodyPr/>
          <a:lstStyle/>
          <a:p>
            <a:pPr algn="ctr"/>
            <a:r>
              <a:rPr kumimoji="0" lang="fa-IR" sz="40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rPr>
              <a:t>سمعک داخل گوش</a:t>
            </a:r>
            <a:endParaRPr lang="en-US" dirty="0"/>
          </a:p>
        </p:txBody>
      </p:sp>
      <p:sp>
        <p:nvSpPr>
          <p:cNvPr id="3" name="Content Placeholder 2">
            <a:extLst>
              <a:ext uri="{FF2B5EF4-FFF2-40B4-BE49-F238E27FC236}">
                <a16:creationId xmlns:a16="http://schemas.microsoft.com/office/drawing/2014/main" id="{50E70A29-61B0-4F15-AC6C-42105047D5EB}"/>
              </a:ext>
            </a:extLst>
          </p:cNvPr>
          <p:cNvSpPr>
            <a:spLocks noGrp="1"/>
          </p:cNvSpPr>
          <p:nvPr>
            <p:ph idx="1"/>
          </p:nvPr>
        </p:nvSpPr>
        <p:spPr/>
        <p:txBody>
          <a:bodyPr>
            <a:normAutofit fontScale="92500"/>
          </a:bodyPr>
          <a:lstStyle/>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کل سیستم سمعک داخل پوسته ای از قالب گوش قرار می گیرند.</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برای کمک به کم شنوایی های مختلف استفاده می شود.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در اندازه های مختلف در دسترس می باشند.</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هرچه بزرگ تر باشند محدوده تقویت آن بیشتر است.</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در سالمندان با توجه به سهولت گذاشتن و تنظیم دستی سمعک از سمعک ها بزرگ تر استفاده می شود.</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در سمعک های بزرگتر امکان استفاده از باتری بزرگتر وجود دارددر نتیجه تعویض باتری آسانتر و طول عمر آن نیز بیشتر است</a:t>
            </a:r>
            <a:endParaRPr lang="en-US" dirty="0"/>
          </a:p>
        </p:txBody>
      </p:sp>
      <p:pic>
        <p:nvPicPr>
          <p:cNvPr id="4" name="Picture 3">
            <a:extLst>
              <a:ext uri="{FF2B5EF4-FFF2-40B4-BE49-F238E27FC236}">
                <a16:creationId xmlns:a16="http://schemas.microsoft.com/office/drawing/2014/main" id="{15067322-61A9-4FD6-8045-EA1B35B1709B}"/>
              </a:ext>
            </a:extLst>
          </p:cNvPr>
          <p:cNvPicPr>
            <a:picLocks noChangeAspect="1"/>
          </p:cNvPicPr>
          <p:nvPr/>
        </p:nvPicPr>
        <p:blipFill>
          <a:blip r:embed="rId2"/>
          <a:stretch>
            <a:fillRect/>
          </a:stretch>
        </p:blipFill>
        <p:spPr>
          <a:xfrm>
            <a:off x="838200" y="291269"/>
            <a:ext cx="4767485" cy="1534356"/>
          </a:xfrm>
          <a:prstGeom prst="rect">
            <a:avLst/>
          </a:prstGeom>
        </p:spPr>
      </p:pic>
    </p:spTree>
    <p:extLst>
      <p:ext uri="{BB962C8B-B14F-4D97-AF65-F5344CB8AC3E}">
        <p14:creationId xmlns:p14="http://schemas.microsoft.com/office/powerpoint/2010/main" val="2856713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55F6F-735B-436A-9345-2D167E8D9F42}"/>
              </a:ext>
            </a:extLst>
          </p:cNvPr>
          <p:cNvSpPr>
            <a:spLocks noGrp="1"/>
          </p:cNvSpPr>
          <p:nvPr>
            <p:ph type="title"/>
          </p:nvPr>
        </p:nvSpPr>
        <p:spPr>
          <a:xfrm>
            <a:off x="4653845" y="469899"/>
            <a:ext cx="6443133" cy="1325563"/>
          </a:xfrm>
        </p:spPr>
        <p:txBody>
          <a:bodyPr/>
          <a:lstStyle/>
          <a:p>
            <a:r>
              <a:rPr kumimoji="0" lang="fa-IR" sz="44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rPr>
              <a:t>سمعک با گیرنده داخل مجرایی</a:t>
            </a:r>
            <a:endParaRPr lang="en-US" dirty="0"/>
          </a:p>
        </p:txBody>
      </p:sp>
      <p:sp>
        <p:nvSpPr>
          <p:cNvPr id="3" name="Content Placeholder 2">
            <a:extLst>
              <a:ext uri="{FF2B5EF4-FFF2-40B4-BE49-F238E27FC236}">
                <a16:creationId xmlns:a16="http://schemas.microsoft.com/office/drawing/2014/main" id="{1538A00B-7668-4E88-BD58-47AEF226605A}"/>
              </a:ext>
            </a:extLst>
          </p:cNvPr>
          <p:cNvSpPr>
            <a:spLocks noGrp="1"/>
          </p:cNvSpPr>
          <p:nvPr>
            <p:ph idx="1"/>
          </p:nvPr>
        </p:nvSpPr>
        <p:spPr>
          <a:xfrm>
            <a:off x="838200" y="1825625"/>
            <a:ext cx="10766778" cy="4351338"/>
          </a:xfrm>
        </p:spPr>
        <p:txBody>
          <a:bodyPr>
            <a:normAutofit lnSpcReduction="10000"/>
          </a:bodyPr>
          <a:lstStyle/>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این سمعک ها بسیار شبیه به سمعک های پشت گوشی با لوله نازک هستند</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ولی بلندگوی سمعک داخل مجرای گوش قرار می گیرد.</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هرچه بلندگو به پرده گوش نزدیکتر باشد، بلندی صدا بیشتر و کیفیت آن بهتر است</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اندازه کوچک، ظاهری زیبا، توانایی کاهش انسداد سبب استقبال بیشتر کم شنوایان از این نوع سمعک شده است.</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کاهش اثر انسداد، کیفیت صدای طبیعی تری ایجاد می کند.</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مورد مصرف برای کم شنوایان ملایم تا شدید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مشکل جاگذاشتن در گوش به علت کوچک بودن برای سالمندان وجود دارد.</a:t>
            </a:r>
          </a:p>
          <a:p>
            <a:endParaRPr lang="en-US" dirty="0"/>
          </a:p>
        </p:txBody>
      </p:sp>
      <p:pic>
        <p:nvPicPr>
          <p:cNvPr id="4" name="Picture 3">
            <a:extLst>
              <a:ext uri="{FF2B5EF4-FFF2-40B4-BE49-F238E27FC236}">
                <a16:creationId xmlns:a16="http://schemas.microsoft.com/office/drawing/2014/main" id="{EE95C786-D2B6-4E30-9E48-E3AD41523E5C}"/>
              </a:ext>
            </a:extLst>
          </p:cNvPr>
          <p:cNvPicPr>
            <a:picLocks noChangeAspect="1"/>
          </p:cNvPicPr>
          <p:nvPr/>
        </p:nvPicPr>
        <p:blipFill>
          <a:blip r:embed="rId2"/>
          <a:stretch>
            <a:fillRect/>
          </a:stretch>
        </p:blipFill>
        <p:spPr>
          <a:xfrm>
            <a:off x="1095022" y="291615"/>
            <a:ext cx="2167467" cy="2395139"/>
          </a:xfrm>
          <a:prstGeom prst="rect">
            <a:avLst/>
          </a:prstGeom>
        </p:spPr>
      </p:pic>
    </p:spTree>
    <p:extLst>
      <p:ext uri="{BB962C8B-B14F-4D97-AF65-F5344CB8AC3E}">
        <p14:creationId xmlns:p14="http://schemas.microsoft.com/office/powerpoint/2010/main" val="26472541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11D79-0469-4CC5-B834-D06A1B177547}"/>
              </a:ext>
            </a:extLst>
          </p:cNvPr>
          <p:cNvSpPr>
            <a:spLocks noGrp="1"/>
          </p:cNvSpPr>
          <p:nvPr>
            <p:ph type="title"/>
          </p:nvPr>
        </p:nvSpPr>
        <p:spPr>
          <a:xfrm>
            <a:off x="3781777" y="115138"/>
            <a:ext cx="5294489" cy="617007"/>
          </a:xfrm>
        </p:spPr>
        <p:txBody>
          <a:bodyPr/>
          <a:lstStyle/>
          <a:p>
            <a:pPr algn="ctr"/>
            <a:r>
              <a:rPr kumimoji="0" lang="fa-IR" sz="3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rPr>
              <a:t>جلسه توجیهی سمعک</a:t>
            </a:r>
            <a:endParaRPr lang="en-US" dirty="0"/>
          </a:p>
        </p:txBody>
      </p:sp>
      <p:sp>
        <p:nvSpPr>
          <p:cNvPr id="3" name="Content Placeholder 2">
            <a:extLst>
              <a:ext uri="{FF2B5EF4-FFF2-40B4-BE49-F238E27FC236}">
                <a16:creationId xmlns:a16="http://schemas.microsoft.com/office/drawing/2014/main" id="{3AB653FA-01E9-4C0F-8DC8-51B31D8FEF9C}"/>
              </a:ext>
            </a:extLst>
          </p:cNvPr>
          <p:cNvSpPr>
            <a:spLocks noGrp="1"/>
          </p:cNvSpPr>
          <p:nvPr>
            <p:ph idx="1"/>
          </p:nvPr>
        </p:nvSpPr>
        <p:spPr>
          <a:xfrm>
            <a:off x="666044" y="925690"/>
            <a:ext cx="10837334" cy="2503310"/>
          </a:xfrm>
        </p:spPr>
        <p:txBody>
          <a:bodyPr>
            <a:normAutofit fontScale="85000" lnSpcReduction="10000"/>
          </a:bodyPr>
          <a:lstStyle/>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بعد از تجویز و مناسب سازی سمعک، شنوایی شناس باید در مورد اجزای سمعک به بیمار و همراهانش آموزش دهد.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بیمار نیاز دارد که بخش ها و جنبه های مختلف سمعک، نحوه استفاده از آن شامل( گذاشتن، برداشتن، دکمه تغییر برنامه، کنترل صدا)و نحوه نگهداری  و نظافت آن را یاد بگیرد.</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حین آموزش و توجیه فرد سالمند در مورد سمعک باید به عوامل شناختی، حافظه، ویژگی های جسمی و مهارت کار با دست فرد توجه داشت.</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برای اطمینان از درک گفتار توسط فرد سالمند، آموزش دهنده باید آهسته و شمرده شمرده صحبت کند و حین صحبت با فرد کم شنوا، شدت صدای خود را تغییر ندهد.</a:t>
            </a:r>
          </a:p>
        </p:txBody>
      </p:sp>
      <p:sp>
        <p:nvSpPr>
          <p:cNvPr id="6" name="TextBox 5">
            <a:extLst>
              <a:ext uri="{FF2B5EF4-FFF2-40B4-BE49-F238E27FC236}">
                <a16:creationId xmlns:a16="http://schemas.microsoft.com/office/drawing/2014/main" id="{1BB370A8-D211-48A4-A91F-1233F6362E65}"/>
              </a:ext>
            </a:extLst>
          </p:cNvPr>
          <p:cNvSpPr txBox="1"/>
          <p:nvPr/>
        </p:nvSpPr>
        <p:spPr>
          <a:xfrm>
            <a:off x="428977" y="3986711"/>
            <a:ext cx="11074401" cy="2468881"/>
          </a:xfrm>
          <a:prstGeom prst="rect">
            <a:avLst/>
          </a:prstGeom>
          <a:noFill/>
        </p:spPr>
        <p:txBody>
          <a:bodyPr wrap="square">
            <a:spAutoFit/>
          </a:bodyPr>
          <a:lstStyle/>
          <a:p>
            <a:pPr marL="365760" indent="-256032" algn="just" rtl="1">
              <a:lnSpc>
                <a:spcPct val="140000"/>
              </a:lnSpc>
              <a:spcBef>
                <a:spcPts val="400"/>
              </a:spcBef>
              <a:buClr>
                <a:srgbClr val="CEA6BB"/>
              </a:buClr>
              <a:buSzPct val="68000"/>
              <a:buFont typeface="Wingdings 3"/>
              <a:buChar char=""/>
              <a:defRPr/>
            </a:pPr>
            <a:r>
              <a:rPr lang="fa-IR" sz="17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پس از مناسب سازی اولیه، لازم است چند روز بعد از تجویز سمعک، بیمار مجددا به شنوایی شناس مراجعه کند تا اطمینان حاصل شود که از سمعک درست استفاده کرده است.</a:t>
            </a:r>
          </a:p>
          <a:p>
            <a:pPr marL="365760" indent="-256032" algn="just" rtl="1">
              <a:lnSpc>
                <a:spcPct val="140000"/>
              </a:lnSpc>
              <a:spcBef>
                <a:spcPts val="400"/>
              </a:spcBef>
              <a:buClr>
                <a:srgbClr val="CEA6BB"/>
              </a:buClr>
              <a:buSzPct val="68000"/>
              <a:buFont typeface="Wingdings 3"/>
              <a:buChar char=""/>
              <a:defRPr/>
            </a:pPr>
            <a:r>
              <a:rPr lang="fa-IR" sz="17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ممکن است شنوایی شناس بخواهد همان موارد جلسه مناسب سازی سمعک را مجددا مرور کند.</a:t>
            </a:r>
          </a:p>
          <a:p>
            <a:pPr marL="365760" indent="-256032" algn="just" rtl="1">
              <a:lnSpc>
                <a:spcPct val="140000"/>
              </a:lnSpc>
              <a:spcBef>
                <a:spcPts val="400"/>
              </a:spcBef>
              <a:buClr>
                <a:srgbClr val="CEA6BB"/>
              </a:buClr>
              <a:buSzPct val="68000"/>
              <a:buFont typeface="Wingdings 3"/>
              <a:buChar char=""/>
              <a:defRPr/>
            </a:pPr>
            <a:r>
              <a:rPr lang="fa-IR" sz="17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اگر در این جلسه سالمند از سمعک راضی نباشد، شنوایی شناس باید علت را مشخص نماید و برای رفع مشکل، سمعک را مجددا تنظیم کند.</a:t>
            </a:r>
          </a:p>
          <a:p>
            <a:pPr marL="365760" indent="-256032" algn="just" rtl="1">
              <a:lnSpc>
                <a:spcPct val="140000"/>
              </a:lnSpc>
              <a:spcBef>
                <a:spcPts val="400"/>
              </a:spcBef>
              <a:buClr>
                <a:srgbClr val="CEA6BB"/>
              </a:buClr>
              <a:buSzPct val="68000"/>
              <a:buFont typeface="Wingdings 3"/>
              <a:buChar char=""/>
              <a:defRPr/>
            </a:pPr>
            <a:r>
              <a:rPr lang="fa-IR" sz="17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شنوایی شناس باید آمادگی ارائه مشاوره به سالمند و همراهانش را داشته باشد</a:t>
            </a:r>
          </a:p>
          <a:p>
            <a:pPr marL="365760" indent="-256032" algn="just" rtl="1">
              <a:lnSpc>
                <a:spcPct val="140000"/>
              </a:lnSpc>
              <a:spcBef>
                <a:spcPts val="400"/>
              </a:spcBef>
              <a:buClr>
                <a:srgbClr val="CEA6BB"/>
              </a:buClr>
              <a:buSzPct val="68000"/>
              <a:buFont typeface="Wingdings 3"/>
              <a:buChar char=""/>
              <a:defRPr/>
            </a:pPr>
            <a:r>
              <a:rPr lang="fa-IR" sz="17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سمعک را تنظیم یا تعویض نماید و برای کمک به سالمند جهت استفاده بهتر از سمعک هرکاری انجام دهد.</a:t>
            </a:r>
          </a:p>
        </p:txBody>
      </p:sp>
      <p:sp>
        <p:nvSpPr>
          <p:cNvPr id="8" name="TextBox 7">
            <a:extLst>
              <a:ext uri="{FF2B5EF4-FFF2-40B4-BE49-F238E27FC236}">
                <a16:creationId xmlns:a16="http://schemas.microsoft.com/office/drawing/2014/main" id="{77C7F55B-4007-4C3D-BD35-950CA400FE32}"/>
              </a:ext>
            </a:extLst>
          </p:cNvPr>
          <p:cNvSpPr txBox="1"/>
          <p:nvPr/>
        </p:nvSpPr>
        <p:spPr>
          <a:xfrm>
            <a:off x="3539065" y="3272902"/>
            <a:ext cx="5779912" cy="547842"/>
          </a:xfrm>
          <a:prstGeom prst="rect">
            <a:avLst/>
          </a:prstGeom>
          <a:noFill/>
        </p:spPr>
        <p:txBody>
          <a:bodyPr wrap="square">
            <a:spAutoFit/>
          </a:bodyPr>
          <a:lstStyle/>
          <a:p>
            <a:pPr marL="228600" marR="0" lvl="0" indent="-228600" algn="ctr"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fa-IR" sz="3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روند بعد از مناسب سازی</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1960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673DD5-BC65-4C46-A006-F77076FF0A0C}"/>
              </a:ext>
            </a:extLst>
          </p:cNvPr>
          <p:cNvSpPr>
            <a:spLocks noGrp="1"/>
          </p:cNvSpPr>
          <p:nvPr>
            <p:ph idx="1"/>
          </p:nvPr>
        </p:nvSpPr>
        <p:spPr>
          <a:xfrm>
            <a:off x="2754488" y="1514358"/>
            <a:ext cx="8759115" cy="4351338"/>
          </a:xfrm>
        </p:spPr>
        <p:txBody>
          <a:bodyPr/>
          <a:lstStyle/>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100" b="1" i="0" u="none" strike="noStrike" kern="1200" cap="none" spc="0" normalizeH="0" baseline="0" noProof="0" dirty="0">
                <a:ln>
                  <a:noFill/>
                </a:ln>
                <a:solidFill>
                  <a:srgbClr val="646B86">
                    <a:lumMod val="50000"/>
                  </a:srgbClr>
                </a:solidFill>
                <a:effectLst>
                  <a:outerShdw blurRad="31750" dist="25400" dir="5400000" algn="tl" rotWithShape="0">
                    <a:srgbClr val="000000">
                      <a:alpha val="25000"/>
                    </a:srgbClr>
                  </a:outerShdw>
                </a:effectLst>
                <a:uLnTx/>
                <a:uFillTx/>
                <a:latin typeface="Lucida Sans Unicode"/>
                <a:ea typeface="+mn-ea"/>
                <a:cs typeface="B Nazanin" pitchFamily="2" charset="-78"/>
              </a:rPr>
              <a:t>درک صدا یا صداهایی در یک گوش و یا در سر که بدون وجود محرک صوتی خارجی شنیده می شود وزوز گوش نامیده می شود.</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100" b="1" i="0" u="none" strike="noStrike" kern="1200" cap="none" spc="0" normalizeH="0" baseline="0" noProof="0" dirty="0">
                <a:ln>
                  <a:noFill/>
                </a:ln>
                <a:solidFill>
                  <a:srgbClr val="646B86">
                    <a:lumMod val="50000"/>
                  </a:srgbClr>
                </a:solidFill>
                <a:effectLst>
                  <a:outerShdw blurRad="31750" dist="25400" dir="5400000" algn="tl" rotWithShape="0">
                    <a:srgbClr val="000000">
                      <a:alpha val="25000"/>
                    </a:srgbClr>
                  </a:outerShdw>
                </a:effectLst>
                <a:uLnTx/>
                <a:uFillTx/>
                <a:latin typeface="Lucida Sans Unicode"/>
                <a:ea typeface="+mn-ea"/>
                <a:cs typeface="B Nazanin" pitchFamily="2" charset="-78"/>
              </a:rPr>
              <a:t>صدای زیر و سوت مانند، همهمه، غرش، خش خش، صدای ضربان دار، تق تق </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100" b="1" i="0" u="none" strike="noStrike" kern="1200" cap="none" spc="0" normalizeH="0" baseline="0" noProof="0" dirty="0">
                <a:ln>
                  <a:noFill/>
                </a:ln>
                <a:solidFill>
                  <a:srgbClr val="646B86">
                    <a:lumMod val="50000"/>
                  </a:srgbClr>
                </a:solidFill>
                <a:effectLst>
                  <a:outerShdw blurRad="31750" dist="25400" dir="5400000" algn="tl" rotWithShape="0">
                    <a:srgbClr val="000000">
                      <a:alpha val="25000"/>
                    </a:srgbClr>
                  </a:outerShdw>
                </a:effectLst>
                <a:uLnTx/>
                <a:uFillTx/>
                <a:latin typeface="Lucida Sans Unicode"/>
                <a:ea typeface="+mn-ea"/>
                <a:cs typeface="B Nazanin" pitchFamily="2" charset="-78"/>
              </a:rPr>
              <a:t>نوع صدا، زیر و بمی، بلندی و آزاردهندگی وزوز گوش متفاوت می باشد </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100" b="1" i="0" u="none" strike="noStrike" kern="1200" cap="none" spc="0" normalizeH="0" baseline="0" noProof="0" dirty="0">
                <a:ln>
                  <a:noFill/>
                </a:ln>
                <a:solidFill>
                  <a:srgbClr val="646B86">
                    <a:lumMod val="50000"/>
                  </a:srgbClr>
                </a:solidFill>
                <a:effectLst>
                  <a:outerShdw blurRad="31750" dist="25400" dir="5400000" algn="tl" rotWithShape="0">
                    <a:srgbClr val="000000">
                      <a:alpha val="25000"/>
                    </a:srgbClr>
                  </a:outerShdw>
                </a:effectLst>
                <a:uLnTx/>
                <a:uFillTx/>
                <a:latin typeface="Lucida Sans Unicode"/>
                <a:ea typeface="+mn-ea"/>
                <a:cs typeface="B Nazanin" pitchFamily="2" charset="-78"/>
              </a:rPr>
              <a:t>مشکل شایعی است</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100" b="1" i="0" u="none" strike="noStrike" kern="1200" cap="none" spc="0" normalizeH="0" baseline="0" noProof="0" dirty="0">
                <a:ln>
                  <a:noFill/>
                </a:ln>
                <a:solidFill>
                  <a:srgbClr val="646B86">
                    <a:lumMod val="50000"/>
                  </a:srgbClr>
                </a:solidFill>
                <a:effectLst>
                  <a:outerShdw blurRad="31750" dist="25400" dir="5400000" algn="tl" rotWithShape="0">
                    <a:srgbClr val="000000">
                      <a:alpha val="25000"/>
                    </a:srgbClr>
                  </a:outerShdw>
                </a:effectLst>
                <a:uLnTx/>
                <a:uFillTx/>
                <a:latin typeface="Lucida Sans Unicode"/>
                <a:ea typeface="+mn-ea"/>
                <a:cs typeface="B Nazanin" pitchFamily="2" charset="-78"/>
              </a:rPr>
              <a:t>تقریبا همه افراد یک بار در طول عمر خود حداقل یک بار یا برای مدتی کوتاه، صدایی مانند صدای زنگ ملایم یا صدای دیگری را می شنود.</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100" b="1" i="0" u="none" strike="noStrike" kern="1200" cap="none" spc="0" normalizeH="0" baseline="0" noProof="0" dirty="0">
                <a:ln>
                  <a:noFill/>
                </a:ln>
                <a:solidFill>
                  <a:srgbClr val="646B86">
                    <a:lumMod val="50000"/>
                  </a:srgbClr>
                </a:solidFill>
                <a:effectLst>
                  <a:outerShdw blurRad="31750" dist="25400" dir="5400000" algn="tl" rotWithShape="0">
                    <a:srgbClr val="000000">
                      <a:alpha val="25000"/>
                    </a:srgbClr>
                  </a:outerShdw>
                </a:effectLst>
                <a:uLnTx/>
                <a:uFillTx/>
                <a:latin typeface="Lucida Sans Unicode"/>
                <a:ea typeface="+mn-ea"/>
                <a:cs typeface="B Nazanin" pitchFamily="2" charset="-78"/>
              </a:rPr>
              <a:t>برخی از افراد وزوز مداوم دارند که منجر به افسردگی می شود</a:t>
            </a:r>
          </a:p>
          <a:p>
            <a:endParaRPr lang="en-US" dirty="0"/>
          </a:p>
        </p:txBody>
      </p:sp>
      <p:sp>
        <p:nvSpPr>
          <p:cNvPr id="4" name="Title 5">
            <a:extLst>
              <a:ext uri="{FF2B5EF4-FFF2-40B4-BE49-F238E27FC236}">
                <a16:creationId xmlns:a16="http://schemas.microsoft.com/office/drawing/2014/main" id="{95103B66-A087-4307-BF7F-B47606EB723D}"/>
              </a:ext>
            </a:extLst>
          </p:cNvPr>
          <p:cNvSpPr txBox="1">
            <a:spLocks/>
          </p:cNvSpPr>
          <p:nvPr/>
        </p:nvSpPr>
        <p:spPr>
          <a:xfrm>
            <a:off x="6096000" y="298751"/>
            <a:ext cx="3290817" cy="1010936"/>
          </a:xfrm>
          <a:prstGeom prst="rect">
            <a:avLst/>
          </a:prstGeom>
        </p:spPr>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54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rPr>
              <a:t>وزوز گوش :</a:t>
            </a:r>
            <a:endParaRPr kumimoji="0" lang="fa-IR" sz="5400" b="1" i="0" u="none" strike="noStrike" kern="1200" cap="none" spc="0" normalizeH="0" baseline="0" noProof="0" dirty="0">
              <a:ln>
                <a:noFill/>
              </a:ln>
              <a:solidFill>
                <a:srgbClr val="646B86"/>
              </a:solidFill>
              <a:effectLst>
                <a:outerShdw blurRad="31750" dist="25400" dir="5400000" algn="tl" rotWithShape="0">
                  <a:srgbClr val="000000">
                    <a:alpha val="25000"/>
                  </a:srgbClr>
                </a:outerShdw>
              </a:effectLst>
              <a:uLnTx/>
              <a:uFillTx/>
              <a:latin typeface="Lucida Sans Unicode"/>
              <a:ea typeface="+mj-ea"/>
              <a:cs typeface="Arial" panose="020B0604020202020204" pitchFamily="34" charset="0"/>
            </a:endParaRPr>
          </a:p>
        </p:txBody>
      </p:sp>
      <p:pic>
        <p:nvPicPr>
          <p:cNvPr id="5" name="Picture 4">
            <a:extLst>
              <a:ext uri="{FF2B5EF4-FFF2-40B4-BE49-F238E27FC236}">
                <a16:creationId xmlns:a16="http://schemas.microsoft.com/office/drawing/2014/main" id="{2C544415-9BBD-40B5-92C2-8150182D9F08}"/>
              </a:ext>
            </a:extLst>
          </p:cNvPr>
          <p:cNvPicPr>
            <a:picLocks noChangeAspect="1"/>
          </p:cNvPicPr>
          <p:nvPr/>
        </p:nvPicPr>
        <p:blipFill rotWithShape="1">
          <a:blip r:embed="rId2"/>
          <a:srcRect l="16138" t="17926" r="64962" b="50000"/>
          <a:stretch/>
        </p:blipFill>
        <p:spPr>
          <a:xfrm>
            <a:off x="485422" y="920566"/>
            <a:ext cx="2034056" cy="2025833"/>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C40BAE6A-5563-4368-BAE8-295942C410C9}"/>
              </a:ext>
            </a:extLst>
          </p:cNvPr>
          <p:cNvPicPr>
            <a:picLocks noChangeAspect="1"/>
          </p:cNvPicPr>
          <p:nvPr/>
        </p:nvPicPr>
        <p:blipFill rotWithShape="1">
          <a:blip r:embed="rId3"/>
          <a:srcRect l="21650" t="62551" r="16138" b="22110"/>
          <a:stretch/>
        </p:blipFill>
        <p:spPr>
          <a:xfrm>
            <a:off x="998003" y="4844717"/>
            <a:ext cx="10515600" cy="15839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113171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8A33F0-9329-4E9F-AD63-818805B8F4BB}"/>
              </a:ext>
            </a:extLst>
          </p:cNvPr>
          <p:cNvSpPr>
            <a:spLocks noGrp="1"/>
          </p:cNvSpPr>
          <p:nvPr>
            <p:ph idx="1"/>
          </p:nvPr>
        </p:nvSpPr>
        <p:spPr>
          <a:xfrm>
            <a:off x="814211" y="1911436"/>
            <a:ext cx="10563578" cy="4621038"/>
          </a:xfrm>
        </p:spPr>
        <p:txBody>
          <a:bodyPr>
            <a:normAutofit/>
          </a:bodyPr>
          <a:lstStyle/>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اطلاعات از طریق عصب شنوایی از گوش داخلی به مغز ارسال می شود.وقتی آسیب به ناحیه خاصی از گوش وارد می شود، فعالیت گوش کمتر شده و اطلاعات کمتری به مغز می رسد.با گذشت زمان مغز واکنش داده، فعالیت جدیدی آغاز می کند و در حقیقت مغز با واکنش های اضافی ناشی از کاهش اعصاب، وزوز گوش را ایجاد و تشدید می کند. مغز اطلاعات دریافت شده از گوش را بد می فهمد. با افزایش سن، وزوز گوش افزایش می یابددر 20% موارد، کیفیت زندگی فرد مختل می شود و مشکلاتی مانند استرس و اضطراب، کاهش توجه و تمرکز و اختلال خواب ایجاد شود.اکثر افراد خود را با وزوز گوش سازگار کرده و کمتر به دنبال خدمات و کمک های تخصصی می روند</a:t>
            </a:r>
            <a:r>
              <a:rPr kumimoji="0" lang="fa-IR" sz="20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endParaRPr kumimoji="0" lang="fa-IR" sz="20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endParaRPr>
          </a:p>
          <a:p>
            <a:endParaRPr lang="en-US" dirty="0"/>
          </a:p>
        </p:txBody>
      </p:sp>
      <p:sp>
        <p:nvSpPr>
          <p:cNvPr id="4" name="Title 5">
            <a:extLst>
              <a:ext uri="{FF2B5EF4-FFF2-40B4-BE49-F238E27FC236}">
                <a16:creationId xmlns:a16="http://schemas.microsoft.com/office/drawing/2014/main" id="{3011CEF0-3A94-4B88-BBFB-E44C0BC0A19B}"/>
              </a:ext>
            </a:extLst>
          </p:cNvPr>
          <p:cNvSpPr txBox="1">
            <a:spLocks/>
          </p:cNvSpPr>
          <p:nvPr/>
        </p:nvSpPr>
        <p:spPr>
          <a:xfrm>
            <a:off x="4154311" y="287778"/>
            <a:ext cx="4611511" cy="786518"/>
          </a:xfrm>
          <a:prstGeom prst="rect">
            <a:avLst/>
          </a:prstGeom>
        </p:spPr>
        <p:txBody>
          <a:bodyPr vert="horz" rtlCol="0" anchor="ctr">
            <a:normAutofit lnSpcReduction="10000"/>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41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rPr>
              <a:t> </a:t>
            </a:r>
            <a:r>
              <a:rPr kumimoji="0" lang="fa-IR" sz="48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rPr>
              <a:t>علت وزوز گوش: </a:t>
            </a:r>
            <a:endParaRPr kumimoji="0" lang="fa-IR" sz="4800" b="1" i="0" u="none" strike="noStrike" kern="1200" cap="none" spc="0" normalizeH="0" baseline="0" noProof="0" dirty="0">
              <a:ln>
                <a:noFill/>
              </a:ln>
              <a:solidFill>
                <a:srgbClr val="646B86"/>
              </a:solidFill>
              <a:effectLst>
                <a:outerShdw blurRad="31750" dist="25400" dir="5400000" algn="tl" rotWithShape="0">
                  <a:srgbClr val="000000">
                    <a:alpha val="25000"/>
                  </a:srgbClr>
                </a:outerShdw>
              </a:effectLst>
              <a:uLnTx/>
              <a:uFillTx/>
              <a:latin typeface="Lucida Sans Unicode"/>
              <a:ea typeface="+mj-ea"/>
              <a:cs typeface="Arial" panose="020B0604020202020204" pitchFamily="34" charset="0"/>
            </a:endParaRPr>
          </a:p>
        </p:txBody>
      </p:sp>
      <p:pic>
        <p:nvPicPr>
          <p:cNvPr id="5" name="Picture 4">
            <a:extLst>
              <a:ext uri="{FF2B5EF4-FFF2-40B4-BE49-F238E27FC236}">
                <a16:creationId xmlns:a16="http://schemas.microsoft.com/office/drawing/2014/main" id="{E90D88E0-C255-42D6-9EF3-544D6A1DC545}"/>
              </a:ext>
            </a:extLst>
          </p:cNvPr>
          <p:cNvPicPr>
            <a:picLocks noChangeAspect="1"/>
          </p:cNvPicPr>
          <p:nvPr/>
        </p:nvPicPr>
        <p:blipFill>
          <a:blip r:embed="rId2"/>
          <a:stretch>
            <a:fillRect/>
          </a:stretch>
        </p:blipFill>
        <p:spPr>
          <a:xfrm>
            <a:off x="1376538" y="159896"/>
            <a:ext cx="2179461" cy="1828800"/>
          </a:xfrm>
          <a:prstGeom prst="rect">
            <a:avLst/>
          </a:prstGeom>
        </p:spPr>
      </p:pic>
    </p:spTree>
    <p:extLst>
      <p:ext uri="{BB962C8B-B14F-4D97-AF65-F5344CB8AC3E}">
        <p14:creationId xmlns:p14="http://schemas.microsoft.com/office/powerpoint/2010/main" val="1667204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37A82-BBC4-4757-97EC-0239D8DB2C1D}"/>
              </a:ext>
            </a:extLst>
          </p:cNvPr>
          <p:cNvSpPr>
            <a:spLocks noGrp="1"/>
          </p:cNvSpPr>
          <p:nvPr>
            <p:ph type="title"/>
          </p:nvPr>
        </p:nvSpPr>
        <p:spPr>
          <a:xfrm>
            <a:off x="2991554" y="331259"/>
            <a:ext cx="6917267" cy="876653"/>
          </a:xfrm>
        </p:spPr>
        <p:txBody>
          <a:bodyPr/>
          <a:lstStyle/>
          <a:p>
            <a:pPr algn="ctr"/>
            <a:r>
              <a:rPr kumimoji="0" lang="fa-IR" sz="36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rPr>
              <a:t>عوامل ایجاد کننده وزوز گوش:</a:t>
            </a:r>
            <a:endParaRPr lang="en-US" dirty="0"/>
          </a:p>
        </p:txBody>
      </p:sp>
      <p:sp>
        <p:nvSpPr>
          <p:cNvPr id="3" name="Content Placeholder 2">
            <a:extLst>
              <a:ext uri="{FF2B5EF4-FFF2-40B4-BE49-F238E27FC236}">
                <a16:creationId xmlns:a16="http://schemas.microsoft.com/office/drawing/2014/main" id="{22A1D5E7-1EE0-4407-A6B1-31FA6AED4C66}"/>
              </a:ext>
            </a:extLst>
          </p:cNvPr>
          <p:cNvSpPr>
            <a:spLocks noGrp="1"/>
          </p:cNvSpPr>
          <p:nvPr>
            <p:ph idx="1"/>
          </p:nvPr>
        </p:nvSpPr>
        <p:spPr>
          <a:xfrm>
            <a:off x="838200" y="1207912"/>
            <a:ext cx="10515600" cy="4969051"/>
          </a:xfrm>
        </p:spPr>
        <p:txBody>
          <a:bodyPr>
            <a:normAutofit fontScale="92500" lnSpcReduction="10000"/>
          </a:bodyPr>
          <a:lstStyle/>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ضربه به سر</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مصرف داروهایی مانند آسپرین،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کم خونی</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فشارخون بالا</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برخی عفونت ها</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فشارهای روانی</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جرم گوش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برخی سرطانها</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قرارگیری در معرض صداهای بلند و کم شنوایی</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3"/>
              <a:buChar char=""/>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پیرگوشی</a:t>
            </a:r>
          </a:p>
          <a:p>
            <a:endParaRPr lang="en-US" dirty="0"/>
          </a:p>
        </p:txBody>
      </p:sp>
      <p:pic>
        <p:nvPicPr>
          <p:cNvPr id="4" name="Picture 3">
            <a:extLst>
              <a:ext uri="{FF2B5EF4-FFF2-40B4-BE49-F238E27FC236}">
                <a16:creationId xmlns:a16="http://schemas.microsoft.com/office/drawing/2014/main" id="{22D6AD44-9C52-4999-BB0E-74B1572D3AD5}"/>
              </a:ext>
            </a:extLst>
          </p:cNvPr>
          <p:cNvPicPr>
            <a:picLocks noChangeAspect="1"/>
          </p:cNvPicPr>
          <p:nvPr/>
        </p:nvPicPr>
        <p:blipFill>
          <a:blip r:embed="rId2"/>
          <a:stretch>
            <a:fillRect/>
          </a:stretch>
        </p:blipFill>
        <p:spPr>
          <a:xfrm>
            <a:off x="2675290" y="1949362"/>
            <a:ext cx="2619375" cy="2092060"/>
          </a:xfrm>
          <a:prstGeom prst="rect">
            <a:avLst/>
          </a:prstGeom>
        </p:spPr>
      </p:pic>
    </p:spTree>
    <p:extLst>
      <p:ext uri="{BB962C8B-B14F-4D97-AF65-F5344CB8AC3E}">
        <p14:creationId xmlns:p14="http://schemas.microsoft.com/office/powerpoint/2010/main" val="1653184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3B6C06-2476-4504-B487-A6BC63B87CDE}"/>
              </a:ext>
            </a:extLst>
          </p:cNvPr>
          <p:cNvSpPr>
            <a:spLocks noGrp="1"/>
          </p:cNvSpPr>
          <p:nvPr>
            <p:ph idx="1"/>
          </p:nvPr>
        </p:nvSpPr>
        <p:spPr>
          <a:xfrm>
            <a:off x="237067" y="857956"/>
            <a:ext cx="11534421" cy="5486400"/>
          </a:xfrm>
        </p:spPr>
        <p:txBody>
          <a:bodyPr>
            <a:normAutofit/>
          </a:bodyPr>
          <a:lstStyle/>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واقعی</a:t>
            </a:r>
            <a:r>
              <a:rPr kumimoji="0" lang="fa-IR" sz="20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 درصد پایینی را شامل می شود . وزوزی است که علاوه بر فرد دیگران هم صدا را می شنوند . منشا آن معمولا عروق، عضلات، استخوان ها یا تنفس است</a:t>
            </a: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0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برای مثال : وزوز ضربانی هم زمان با ضربان قلب در طی معاینه پزشکی قابل شناسایی است و نیاز به مراجعه به متخصص گوش و مداخلات درمانی دارد. </a:t>
            </a: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غیر واقعی</a:t>
            </a:r>
            <a:r>
              <a:rPr kumimoji="0" lang="fa-IR" sz="20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 درصد بالایی از وزوز بدون منشا صوتی و بدنی است و فقط توسط فرد مبتلا شنیده می شود. علت معمولا ناشناخته است و در بیشتر موارد همراه با کاهش شنوایی هستند.لذا مراجعه به شنوایی شناس در درجه اول اهمیت قرار دارند</a:t>
            </a:r>
            <a:endParaRPr lang="en-US" sz="2000" dirty="0"/>
          </a:p>
        </p:txBody>
      </p:sp>
      <p:sp>
        <p:nvSpPr>
          <p:cNvPr id="4" name="Title 5">
            <a:extLst>
              <a:ext uri="{FF2B5EF4-FFF2-40B4-BE49-F238E27FC236}">
                <a16:creationId xmlns:a16="http://schemas.microsoft.com/office/drawing/2014/main" id="{4F955289-5286-45C4-9B71-84D0B849BDFD}"/>
              </a:ext>
            </a:extLst>
          </p:cNvPr>
          <p:cNvSpPr txBox="1">
            <a:spLocks/>
          </p:cNvSpPr>
          <p:nvPr/>
        </p:nvSpPr>
        <p:spPr>
          <a:xfrm>
            <a:off x="2105377" y="109537"/>
            <a:ext cx="8229600" cy="748419"/>
          </a:xfrm>
          <a:prstGeom prst="rect">
            <a:avLst/>
          </a:prstGeom>
        </p:spPr>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41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rPr>
              <a:t> </a:t>
            </a:r>
            <a:r>
              <a:rPr kumimoji="0" lang="fa-IR" sz="36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rPr>
              <a:t>انواع وزوز گوش: </a:t>
            </a:r>
            <a:endParaRPr kumimoji="0" lang="fa-IR" sz="3600" b="1" i="0" u="none" strike="noStrike" kern="1200" cap="none" spc="0" normalizeH="0" baseline="0" noProof="0" dirty="0">
              <a:ln>
                <a:noFill/>
              </a:ln>
              <a:solidFill>
                <a:srgbClr val="646B86"/>
              </a:solidFill>
              <a:effectLst>
                <a:outerShdw blurRad="31750" dist="25400" dir="5400000" algn="tl" rotWithShape="0">
                  <a:srgbClr val="000000">
                    <a:alpha val="25000"/>
                  </a:srgbClr>
                </a:outerShdw>
              </a:effectLst>
              <a:uLnTx/>
              <a:uFillTx/>
              <a:latin typeface="Lucida Sans Unicode"/>
              <a:ea typeface="+mj-ea"/>
              <a:cs typeface="Arial" panose="020B0604020202020204" pitchFamily="34" charset="0"/>
            </a:endParaRPr>
          </a:p>
        </p:txBody>
      </p:sp>
      <p:sp>
        <p:nvSpPr>
          <p:cNvPr id="6" name="TextBox 5">
            <a:extLst>
              <a:ext uri="{FF2B5EF4-FFF2-40B4-BE49-F238E27FC236}">
                <a16:creationId xmlns:a16="http://schemas.microsoft.com/office/drawing/2014/main" id="{6542A526-9520-4B66-B78A-63D8CF9E1A9E}"/>
              </a:ext>
            </a:extLst>
          </p:cNvPr>
          <p:cNvSpPr txBox="1"/>
          <p:nvPr/>
        </p:nvSpPr>
        <p:spPr>
          <a:xfrm>
            <a:off x="2720622" y="3075670"/>
            <a:ext cx="6801555" cy="584775"/>
          </a:xfrm>
          <a:prstGeom prst="rect">
            <a:avLst/>
          </a:prstGeom>
          <a:noFill/>
        </p:spPr>
        <p:txBody>
          <a:bodyPr wrap="square">
            <a:spAutoFit/>
          </a:bodyPr>
          <a:lstStyle/>
          <a:p>
            <a:pPr algn="ctr"/>
            <a:r>
              <a:rPr kumimoji="0" lang="fa-IR" sz="3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rPr>
              <a:t>در مواجهه با وزوز گوش چه باید کرد</a:t>
            </a:r>
            <a:endParaRPr lang="en-US" sz="3200" dirty="0"/>
          </a:p>
        </p:txBody>
      </p:sp>
      <p:sp>
        <p:nvSpPr>
          <p:cNvPr id="9" name="TextBox 8">
            <a:extLst>
              <a:ext uri="{FF2B5EF4-FFF2-40B4-BE49-F238E27FC236}">
                <a16:creationId xmlns:a16="http://schemas.microsoft.com/office/drawing/2014/main" id="{EEAE9386-C018-4D5A-8ECA-E5047D2626F5}"/>
              </a:ext>
            </a:extLst>
          </p:cNvPr>
          <p:cNvSpPr txBox="1"/>
          <p:nvPr/>
        </p:nvSpPr>
        <p:spPr>
          <a:xfrm>
            <a:off x="0" y="3845608"/>
            <a:ext cx="11746089" cy="2154436"/>
          </a:xfrm>
          <a:prstGeom prst="rect">
            <a:avLst/>
          </a:prstGeom>
          <a:noFill/>
        </p:spPr>
        <p:txBody>
          <a:bodyPr wrap="square">
            <a:spAutoFit/>
          </a:bodyPr>
          <a:lstStyle/>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اگر</a:t>
            </a:r>
            <a:r>
              <a:rPr kumimoji="0" lang="fa-IR" sz="28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 </a:t>
            </a: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بیش از شش ماه از شروع وزوز گوش بگذرد، مزمن خواهد شد</a:t>
            </a: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درمان و توانبخشی آن سخت تر می شود و به زمان بیشتری نیاز دارد</a:t>
            </a: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افراد مبتلا به وزوز گوش باید در اولین فرصت برای درمان یا توانبخشی وزوز گوش خود اقدام کند</a:t>
            </a: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موثرترین درمان برای وزوز گوش، حذف علت ایجاد آن است ولی در اکثر موارد علت مشخصی ندارد، نمی توان برای آن فقط یک راهکار درمان و توانبخشی تعیین کرد.</a:t>
            </a:r>
          </a:p>
        </p:txBody>
      </p:sp>
      <p:pic>
        <p:nvPicPr>
          <p:cNvPr id="10" name="Picture 9">
            <a:extLst>
              <a:ext uri="{FF2B5EF4-FFF2-40B4-BE49-F238E27FC236}">
                <a16:creationId xmlns:a16="http://schemas.microsoft.com/office/drawing/2014/main" id="{53A04469-2938-4930-B8BF-3176F2DF25AE}"/>
              </a:ext>
            </a:extLst>
          </p:cNvPr>
          <p:cNvPicPr>
            <a:picLocks noChangeAspect="1"/>
          </p:cNvPicPr>
          <p:nvPr/>
        </p:nvPicPr>
        <p:blipFill>
          <a:blip r:embed="rId2"/>
          <a:stretch>
            <a:fillRect/>
          </a:stretch>
        </p:blipFill>
        <p:spPr>
          <a:xfrm>
            <a:off x="800453" y="3012392"/>
            <a:ext cx="1695450" cy="1590675"/>
          </a:xfrm>
          <a:prstGeom prst="rect">
            <a:avLst/>
          </a:prstGeom>
        </p:spPr>
      </p:pic>
    </p:spTree>
    <p:extLst>
      <p:ext uri="{BB962C8B-B14F-4D97-AF65-F5344CB8AC3E}">
        <p14:creationId xmlns:p14="http://schemas.microsoft.com/office/powerpoint/2010/main" val="42634975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E5AE3-3A3E-4119-A1CA-DBCAE09A6805}"/>
              </a:ext>
            </a:extLst>
          </p:cNvPr>
          <p:cNvSpPr>
            <a:spLocks noGrp="1"/>
          </p:cNvSpPr>
          <p:nvPr>
            <p:ph type="title"/>
          </p:nvPr>
        </p:nvSpPr>
        <p:spPr>
          <a:xfrm>
            <a:off x="838200" y="365126"/>
            <a:ext cx="10515600" cy="684742"/>
          </a:xfrm>
        </p:spPr>
        <p:txBody>
          <a:bodyPr/>
          <a:lstStyle/>
          <a:p>
            <a:pPr algn="ctr"/>
            <a:r>
              <a:rPr kumimoji="0" lang="fa-IR" sz="36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rPr>
              <a:t>پیشگیری از بروز وزوز ناشی از سر و صدای زیاد</a:t>
            </a:r>
            <a:endParaRPr lang="en-US" dirty="0"/>
          </a:p>
        </p:txBody>
      </p:sp>
      <p:sp>
        <p:nvSpPr>
          <p:cNvPr id="3" name="Content Placeholder 2">
            <a:extLst>
              <a:ext uri="{FF2B5EF4-FFF2-40B4-BE49-F238E27FC236}">
                <a16:creationId xmlns:a16="http://schemas.microsoft.com/office/drawing/2014/main" id="{3B45EF68-AE5C-47BF-A092-231B6A7EB252}"/>
              </a:ext>
            </a:extLst>
          </p:cNvPr>
          <p:cNvSpPr>
            <a:spLocks noGrp="1"/>
          </p:cNvSpPr>
          <p:nvPr>
            <p:ph idx="1"/>
          </p:nvPr>
        </p:nvSpPr>
        <p:spPr>
          <a:xfrm>
            <a:off x="838200" y="1207911"/>
            <a:ext cx="10515600" cy="5181600"/>
          </a:xfrm>
        </p:spPr>
        <p:txBody>
          <a:bodyPr>
            <a:normAutofit/>
          </a:bodyPr>
          <a:lstStyle/>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دوری از صدا و یا کاهش زمان در معرض بودن، نقش مهمی در پیشگیری از کم شنوایی و عوارض دیگری مانند وزوز دارد.</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اگر امکان حذف منبع سر و صدا و یا زمان قرار گرفتن در معرض آن نباشد، استفاده از وسایل حفاظت شنوایی می تواند از بروز چنین آسیب هایی جلوگیری کند.</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اصلاح عادات نامناسب مانند شنیدن رادیو و تلویزیون با صدای بلند، استفاده زیاد از رایانه به ویژه استفاده از هندزفری تلفن های همراه می تواند در هر سنی مشکل آفرین باشد</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سرویس کردن و تعمیرات منظم و یا تعویض آن ها با دستگاههای جدیداگر نتوان میزان سروصدا را کم کرد ، باید مدت زمان در معرض سروصدا بودن فرد را کاهش داد . استفاده از وسایل حفاظت شنوایی که در داخل مجرای گوش قرار می گیرند و یا به طور کامل گوش را می پوشانند ، یک راهکار مهم و اثربخش است .</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استفاده از این وسایل حفاظت فردی به ویژه در افرادی که با موسیقی و سازهای مختلف سرو کاردارند ، بسیار کاربردی است تا مانع از ایجاد کم شنوایی و وزوز گوش در سنین بالاتر شود </a:t>
            </a:r>
            <a:r>
              <a:rPr kumimoji="0" lang="fa-IR" sz="2700" b="0" i="0" u="none" strike="noStrike" kern="1200" cap="none" spc="0" normalizeH="0" baseline="0" noProof="0" dirty="0">
                <a:ln>
                  <a:noFill/>
                </a:ln>
                <a:solidFill>
                  <a:prstClr val="black"/>
                </a:solidFill>
                <a:effectLst/>
                <a:uLnTx/>
                <a:uFillTx/>
                <a:latin typeface="Lucida Sans Unicode"/>
                <a:ea typeface="+mn-ea"/>
                <a:cs typeface="Arial" panose="020B0604020202020204" pitchFamily="34" charset="0"/>
              </a:rPr>
              <a:t>.</a:t>
            </a:r>
          </a:p>
          <a:p>
            <a:pPr marL="365760" marR="0" lvl="0" indent="-256032" algn="r" defTabSz="914400" rtl="1" eaLnBrk="1" fontAlgn="auto" latinLnBrk="0" hangingPunct="1">
              <a:lnSpc>
                <a:spcPct val="100000"/>
              </a:lnSpc>
              <a:spcBef>
                <a:spcPts val="400"/>
              </a:spcBef>
              <a:spcAft>
                <a:spcPts val="0"/>
              </a:spcAft>
              <a:buClr>
                <a:srgbClr val="CEA6BB"/>
              </a:buClr>
              <a:buSzPct val="68000"/>
              <a:buFont typeface="Wingdings 3"/>
              <a:buChar char=""/>
              <a:tabLst/>
              <a:defRPr/>
            </a:pPr>
            <a:endPar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endParaRPr>
          </a:p>
          <a:p>
            <a:endParaRPr lang="en-US" dirty="0"/>
          </a:p>
        </p:txBody>
      </p:sp>
    </p:spTree>
    <p:extLst>
      <p:ext uri="{BB962C8B-B14F-4D97-AF65-F5344CB8AC3E}">
        <p14:creationId xmlns:p14="http://schemas.microsoft.com/office/powerpoint/2010/main" val="42245806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180BA-6C74-4DFD-9342-9B831553F4BA}"/>
              </a:ext>
            </a:extLst>
          </p:cNvPr>
          <p:cNvSpPr>
            <a:spLocks noGrp="1"/>
          </p:cNvSpPr>
          <p:nvPr>
            <p:ph type="title"/>
          </p:nvPr>
        </p:nvSpPr>
        <p:spPr>
          <a:xfrm>
            <a:off x="838200" y="365125"/>
            <a:ext cx="10515600" cy="854075"/>
          </a:xfrm>
        </p:spPr>
        <p:txBody>
          <a:bodyPr/>
          <a:lstStyle/>
          <a:p>
            <a:pPr algn="ctr"/>
            <a:r>
              <a:rPr kumimoji="0" lang="fa-IR" sz="36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rPr>
              <a:t>کمک به افراد مبتلا به وزوزگوش:</a:t>
            </a:r>
            <a:endParaRPr lang="en-US" dirty="0"/>
          </a:p>
        </p:txBody>
      </p:sp>
      <p:sp>
        <p:nvSpPr>
          <p:cNvPr id="3" name="Content Placeholder 2">
            <a:extLst>
              <a:ext uri="{FF2B5EF4-FFF2-40B4-BE49-F238E27FC236}">
                <a16:creationId xmlns:a16="http://schemas.microsoft.com/office/drawing/2014/main" id="{985C9A50-D5DF-4A1D-9BE4-F898D550DCE9}"/>
              </a:ext>
            </a:extLst>
          </p:cNvPr>
          <p:cNvSpPr>
            <a:spLocks noGrp="1"/>
          </p:cNvSpPr>
          <p:nvPr>
            <p:ph idx="1"/>
          </p:nvPr>
        </p:nvSpPr>
        <p:spPr>
          <a:xfrm>
            <a:off x="1238250" y="1343378"/>
            <a:ext cx="10515600" cy="5064566"/>
          </a:xfrm>
        </p:spPr>
        <p:txBody>
          <a:bodyPr/>
          <a:lstStyle/>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ا گر نتوان میزان سروصدا را کم کرد، باید مدت زمان در معرض سروصدا بودن فرد را کاهش داد. استفاده از وسایل حفاظت شنوایی که در داخل مجرای گوش قرار میگیرند و یا به طور کامل گوش را می پوشانند، یک راهکار مهم و اثربخش است. استفاده از این وسایل حفاظت فردی به ویژه در افرادی که با موسیقی و سازهای مختلف سروکار دارند، بسیار کاربردی است تا مانع از ایجاد کم شنوایی و وزوز گوش در سنین بالاتر شود.</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فردی که وزوز گوش دارد، باید در قدم اول به پزشک متخصص گوش و حلق و بینی و یا شنوایی شناس مراجعه کند. ا گر وزوز از دسته ای باشد که دارو درمانی و یا جراحی نیاز دارد، پزشک متخصص مراحل بعدی درمان را به عهده میگ یرد، ولی ا گر وزوز از مواردی باشد که با دارو درمانی و یا جراحی بهبود نمی یابد، درمان بر عهده شنوایی شناس است. </a:t>
            </a:r>
          </a:p>
          <a:p>
            <a:endParaRPr lang="en-US" dirty="0"/>
          </a:p>
        </p:txBody>
      </p:sp>
      <p:pic>
        <p:nvPicPr>
          <p:cNvPr id="4" name="Picture 2" descr="وزوز گوش در سالمندان نشانه چیست">
            <a:extLst>
              <a:ext uri="{FF2B5EF4-FFF2-40B4-BE49-F238E27FC236}">
                <a16:creationId xmlns:a16="http://schemas.microsoft.com/office/drawing/2014/main" id="{09D61E52-4DBE-401E-B9B6-674D7D51FE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3010" y="4817269"/>
            <a:ext cx="3245346" cy="1590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74543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BA92E-6C86-4838-8B82-25DE2779C0FF}"/>
              </a:ext>
            </a:extLst>
          </p:cNvPr>
          <p:cNvSpPr>
            <a:spLocks noGrp="1"/>
          </p:cNvSpPr>
          <p:nvPr>
            <p:ph type="title"/>
          </p:nvPr>
        </p:nvSpPr>
        <p:spPr>
          <a:xfrm>
            <a:off x="838200" y="365125"/>
            <a:ext cx="10515600" cy="707319"/>
          </a:xfrm>
        </p:spPr>
        <p:txBody>
          <a:bodyPr/>
          <a:lstStyle/>
          <a:p>
            <a:pPr algn="ctr"/>
            <a:r>
              <a:rPr kumimoji="0" lang="fa-IR" sz="36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j-ea"/>
                <a:cs typeface="B Titr" pitchFamily="2" charset="-78"/>
              </a:rPr>
              <a:t>برای فرد مبتلا به وزوز گوش چه کاری میتوان کرد: </a:t>
            </a:r>
            <a:endParaRPr lang="en-US" dirty="0"/>
          </a:p>
        </p:txBody>
      </p:sp>
      <p:sp>
        <p:nvSpPr>
          <p:cNvPr id="3" name="Content Placeholder 2">
            <a:extLst>
              <a:ext uri="{FF2B5EF4-FFF2-40B4-BE49-F238E27FC236}">
                <a16:creationId xmlns:a16="http://schemas.microsoft.com/office/drawing/2014/main" id="{1EB4263B-B9C7-468E-B0FC-1E07D7B75724}"/>
              </a:ext>
            </a:extLst>
          </p:cNvPr>
          <p:cNvSpPr>
            <a:spLocks noGrp="1"/>
          </p:cNvSpPr>
          <p:nvPr>
            <p:ph idx="1"/>
          </p:nvPr>
        </p:nvSpPr>
        <p:spPr>
          <a:xfrm>
            <a:off x="838200" y="1174044"/>
            <a:ext cx="10676467" cy="5002919"/>
          </a:xfrm>
        </p:spPr>
        <p:txBody>
          <a:bodyPr>
            <a:normAutofit/>
          </a:bodyPr>
          <a:lstStyle/>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uLnTx/>
                <a:uFillTx/>
                <a:latin typeface="Lucida Sans Unicode"/>
                <a:ea typeface="+mn-ea"/>
                <a:cs typeface="B Mitra" panose="00000400000000000000" pitchFamily="2" charset="-78"/>
              </a:rPr>
              <a:t>یکی از علل آزاردهنده بودن وزوز گوش این است که ما آن را میشنویم، اما نمیتوانیم منشا آن را ببینیم و بفهمیم که از کجا آمده است. برای ما طبیعی است که بخواهیم منبع صداها را پیدا و شناسایی کنیم. در نتیجه، ا گر نتوانیم آن را پیدا کنیم، حس بدی پیدا می کنیم. ا گر فرد هیچ دلیلی برای وجود وزوز گوش خود پیدا نکرده باشد، باید به آن عادت کند. حتی به صداهای بلند، اگر تهدیدآمیز نباشند، می توان عادت کرد.</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uLnTx/>
                <a:uFillTx/>
                <a:latin typeface="Lucida Sans Unicode"/>
                <a:ea typeface="+mn-ea"/>
                <a:cs typeface="B Mitra" panose="00000400000000000000" pitchFamily="2" charset="-78"/>
              </a:rPr>
              <a:t> برای مثال، افرادی که در نزدیکی خطوط راه آهن زندگی میکنند، در اغلب موارد از صدای عبور قطار بیاطالع هستند. در فردی که وزوز گوش را تجربه میکند و فردی که از آن رنج میبرد، توانایی سازگاری و عادت کردن به این صداها متفاوت است. </a:t>
            </a: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400" b="1" i="0" u="none" strike="noStrike" kern="1200" cap="none" spc="0" normalizeH="0" baseline="0" noProof="0" dirty="0">
                <a:ln>
                  <a:noFill/>
                </a:ln>
                <a:solidFill>
                  <a:srgbClr val="FF0000"/>
                </a:solidFill>
                <a:effectLst/>
                <a:uLnTx/>
                <a:uFillTx/>
                <a:latin typeface="Lucida Sans Unicode"/>
                <a:ea typeface="+mn-ea"/>
                <a:cs typeface="B Mitra" panose="00000400000000000000" pitchFamily="2" charset="-78"/>
              </a:rPr>
              <a:t>اکثر اقدامات درمانی شامل خدمات مشاورهای و تمرینات صدادرمانی برای خوگرفتن به وزوز گوش است. باید کاری کرد تا با کمک به سیستم شنوایی فرد مبتلا، وزوز گوش به عنوان یک صدای پس زمینه و غیرمهم در نظر گرفته شود</a:t>
            </a:r>
            <a:r>
              <a:rPr kumimoji="0" lang="fa-IR" sz="2400" b="1" i="0" u="none" strike="noStrike" kern="1200" cap="none" spc="0" normalizeH="0" baseline="0" noProof="0" dirty="0">
                <a:ln>
                  <a:noFill/>
                </a:ln>
                <a:solidFill>
                  <a:srgbClr val="FF0000"/>
                </a:solidFill>
                <a:effectLst/>
                <a:uLnTx/>
                <a:uFillTx/>
                <a:latin typeface="Lucida Sans Unicode"/>
                <a:ea typeface="+mn-ea"/>
                <a:cs typeface="Arial" panose="020B0604020202020204" pitchFamily="34" charset="0"/>
              </a:rPr>
              <a:t>. </a:t>
            </a:r>
            <a:endParaRPr kumimoji="0" lang="fa-IR" sz="2400" b="1" i="0" u="none" strike="noStrike" kern="1200" cap="none" spc="0" normalizeH="0" baseline="0" noProof="0" dirty="0">
              <a:ln>
                <a:noFill/>
              </a:ln>
              <a:solidFill>
                <a:srgbClr val="FF0000"/>
              </a:solidFill>
              <a:effectLst/>
              <a:uLnTx/>
              <a:uFillTx/>
              <a:latin typeface="Lucida Sans Unicode"/>
              <a:ea typeface="+mn-ea"/>
              <a:cs typeface="B Mitra" panose="00000400000000000000" pitchFamily="2" charset="-78"/>
            </a:endParaRPr>
          </a:p>
          <a:p>
            <a:endParaRPr lang="en-US" dirty="0"/>
          </a:p>
        </p:txBody>
      </p:sp>
      <p:pic>
        <p:nvPicPr>
          <p:cNvPr id="4" name="Picture 3">
            <a:extLst>
              <a:ext uri="{FF2B5EF4-FFF2-40B4-BE49-F238E27FC236}">
                <a16:creationId xmlns:a16="http://schemas.microsoft.com/office/drawing/2014/main" id="{2F26DE51-ACB2-4E4E-899D-C429FD842F03}"/>
              </a:ext>
            </a:extLst>
          </p:cNvPr>
          <p:cNvPicPr>
            <a:picLocks noChangeAspect="1"/>
          </p:cNvPicPr>
          <p:nvPr/>
        </p:nvPicPr>
        <p:blipFill>
          <a:blip r:embed="rId2"/>
          <a:stretch>
            <a:fillRect/>
          </a:stretch>
        </p:blipFill>
        <p:spPr>
          <a:xfrm>
            <a:off x="1682044" y="5017206"/>
            <a:ext cx="1768651" cy="1581150"/>
          </a:xfrm>
          <a:prstGeom prst="rect">
            <a:avLst/>
          </a:prstGeom>
        </p:spPr>
      </p:pic>
    </p:spTree>
    <p:extLst>
      <p:ext uri="{BB962C8B-B14F-4D97-AF65-F5344CB8AC3E}">
        <p14:creationId xmlns:p14="http://schemas.microsoft.com/office/powerpoint/2010/main" val="2608419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27B7A48-FBBE-4FCB-9EA5-51C7139FFAB7}"/>
              </a:ext>
            </a:extLst>
          </p:cNvPr>
          <p:cNvSpPr>
            <a:spLocks noGrp="1"/>
          </p:cNvSpPr>
          <p:nvPr>
            <p:ph type="subTitle" idx="1"/>
          </p:nvPr>
        </p:nvSpPr>
        <p:spPr>
          <a:xfrm>
            <a:off x="609600" y="1081851"/>
            <a:ext cx="11051821" cy="4833527"/>
          </a:xfrm>
        </p:spPr>
        <p:txBody>
          <a:bodyPr>
            <a:normAutofit/>
          </a:bodyPr>
          <a:lstStyle/>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با بالارفتن سن دریک جامعه، مشکلات مزمنی مانند کم شنوایی</a:t>
            </a:r>
            <a:r>
              <a:rPr kumimoji="0" lang="en-US"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باعث می شود تا نیازجامعه به خدمات مراقبتی و درمانی برای بهبود شنوایی افزایش یابد.</a:t>
            </a:r>
            <a:endParaRPr kumimoji="0" lang="en-US"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پیش بینی می شود در سالهای آینده، بخش بزرگی ازمراجعان به درمانگاه های شنوایی راجمعیت سالمند بالای 65 سال تشکیل دهند. این افراد نیاز به خدمات خاصی دارندتا بتوانند استقلال عملکردی گذشته خود را دوباره کسب کنند و در دوران بازنشستگی زندگی با کیفیت تری را تجربه کنند. گوش انسان اندام اصلی حس شنوایی است  با کمک آن</a:t>
            </a:r>
            <a:r>
              <a:rPr kumimoji="0" lang="en-US"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می توانیم صدا را تشخیص دهیم و تحلیل کنیم.</a:t>
            </a:r>
            <a:endParaRPr kumimoji="0" lang="en-US"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کارکرد اصلی گوش تشخیص ، </a:t>
            </a:r>
            <a:r>
              <a:rPr lang="fa-IR" b="1" dirty="0">
                <a:solidFill>
                  <a:prstClr val="black"/>
                </a:solidFill>
                <a:latin typeface="Lucida Sans Unicode"/>
                <a:cs typeface="B Nazanin" panose="00000400000000000000" pitchFamily="2" charset="-78"/>
              </a:rPr>
              <a:t>انتقال و تبدیل اطلاعات شنیداری به امواج الکتریکی برای ارسال به مغزاست.گوش نقش دیگری هم دارد و</a:t>
            </a:r>
            <a:r>
              <a:rPr lang="en-US" b="1" dirty="0">
                <a:solidFill>
                  <a:prstClr val="black"/>
                </a:solidFill>
                <a:latin typeface="Lucida Sans Unicode"/>
                <a:cs typeface="B Nazanin" panose="00000400000000000000" pitchFamily="2" charset="-78"/>
              </a:rPr>
              <a:t> </a:t>
            </a:r>
            <a:r>
              <a:rPr lang="fa-IR" b="1" dirty="0">
                <a:solidFill>
                  <a:prstClr val="black"/>
                </a:solidFill>
                <a:latin typeface="Lucida Sans Unicode"/>
                <a:cs typeface="B Nazanin" panose="00000400000000000000" pitchFamily="2" charset="-78"/>
              </a:rPr>
              <a:t>آن ایجاد حس تعادل بدن است. </a:t>
            </a:r>
            <a:endParaRPr kumimoji="0" lang="fa-IR" sz="2000" b="0"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endParaRPr lang="en-US" dirty="0"/>
          </a:p>
        </p:txBody>
      </p:sp>
      <p:sp>
        <p:nvSpPr>
          <p:cNvPr id="9" name="TextBox 8">
            <a:extLst>
              <a:ext uri="{FF2B5EF4-FFF2-40B4-BE49-F238E27FC236}">
                <a16:creationId xmlns:a16="http://schemas.microsoft.com/office/drawing/2014/main" id="{CB6C8F19-0C51-4A4B-B610-53E73F473798}"/>
              </a:ext>
            </a:extLst>
          </p:cNvPr>
          <p:cNvSpPr txBox="1"/>
          <p:nvPr/>
        </p:nvSpPr>
        <p:spPr>
          <a:xfrm>
            <a:off x="3194755" y="223133"/>
            <a:ext cx="6096000" cy="769441"/>
          </a:xfrm>
          <a:prstGeom prst="rect">
            <a:avLst/>
          </a:prstGeom>
          <a:noFill/>
        </p:spPr>
        <p:txBody>
          <a:bodyPr wrap="square">
            <a:spAutoFit/>
          </a:bodyPr>
          <a:lstStyle/>
          <a:p>
            <a:pPr algn="ctr"/>
            <a:r>
              <a:rPr kumimoji="0" lang="fa-IR" sz="4400" b="1" i="0" u="none" strike="noStrike" kern="1200" cap="none" spc="0" normalizeH="0" baseline="0" noProof="0" dirty="0">
                <a:ln>
                  <a:noFill/>
                </a:ln>
                <a:solidFill>
                  <a:srgbClr val="CEA6BB"/>
                </a:solidFill>
                <a:effectLst>
                  <a:outerShdw blurRad="31750" dist="25400" dir="5400000" algn="tl" rotWithShape="0">
                    <a:srgbClr val="000000">
                      <a:alpha val="25000"/>
                    </a:srgbClr>
                  </a:outerShdw>
                </a:effectLst>
                <a:uLnTx/>
                <a:uFillTx/>
                <a:latin typeface="Lucida Sans Unicode"/>
                <a:ea typeface="+mj-ea"/>
                <a:cs typeface="B Titr" panose="00000700000000000000" pitchFamily="2" charset="-78"/>
              </a:rPr>
              <a:t>کم شنوایی در سالمندان</a:t>
            </a:r>
            <a:endParaRPr lang="en-US" sz="4400" dirty="0"/>
          </a:p>
        </p:txBody>
      </p:sp>
      <p:sp>
        <p:nvSpPr>
          <p:cNvPr id="12" name="Rectangle 11">
            <a:extLst>
              <a:ext uri="{FF2B5EF4-FFF2-40B4-BE49-F238E27FC236}">
                <a16:creationId xmlns:a16="http://schemas.microsoft.com/office/drawing/2014/main" id="{D26244EC-07F3-4481-A20F-9DE99505AF4F}"/>
              </a:ext>
            </a:extLst>
          </p:cNvPr>
          <p:cNvSpPr/>
          <p:nvPr/>
        </p:nvSpPr>
        <p:spPr>
          <a:xfrm>
            <a:off x="1083732" y="4570867"/>
            <a:ext cx="10103555" cy="914449"/>
          </a:xfrm>
          <a:prstGeom prst="rect">
            <a:avLst/>
          </a:prstGeom>
          <a:solidFill>
            <a:srgbClr val="D19049">
              <a:lumMod val="40000"/>
              <a:lumOff val="60000"/>
            </a:srgbClr>
          </a:solidFill>
          <a:ln w="55000" cap="flat" cmpd="thickThin" algn="ctr">
            <a:solidFill>
              <a:srgbClr val="FF0000"/>
            </a:solidFill>
            <a:prstDash val="solid"/>
          </a:ln>
          <a:effectLst/>
        </p:spPr>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lang="fa-IR" sz="2200" b="1" dirty="0">
                <a:solidFill>
                  <a:prstClr val="black"/>
                </a:solidFill>
                <a:latin typeface="Lucida Sans Unicode"/>
                <a:cs typeface="B Nazanin" panose="00000400000000000000" pitchFamily="2" charset="-78"/>
              </a:rPr>
              <a:t>پیرگوشی به صورت کاهش حساسیت شنوایی و توان درک گفتار درمحیطهای پرسروصدا ، کاهش پردازش اطلاعات شنوایی در مغز ونقص در جهت یابی منبع صدا بروز میکند</a:t>
            </a:r>
            <a:r>
              <a:rPr kumimoji="0" lang="fa-IR" sz="1800" b="0" i="0" u="none" strike="noStrike" kern="0" cap="none" spc="0" normalizeH="0" baseline="0" noProof="0" dirty="0">
                <a:ln>
                  <a:noFill/>
                </a:ln>
                <a:solidFill>
                  <a:prstClr val="white"/>
                </a:solidFill>
                <a:effectLst/>
                <a:uLnTx/>
                <a:uFillTx/>
                <a:latin typeface="Lucida Sans Unicode"/>
                <a:ea typeface="+mn-ea"/>
                <a:cs typeface="Arial" panose="020B0604020202020204" pitchFamily="34" charset="0"/>
              </a:rPr>
              <a:t>.</a:t>
            </a:r>
            <a:endParaRPr kumimoji="0" lang="en-US" sz="1800" b="0" i="0" u="none" strike="noStrike" kern="0" cap="none" spc="0" normalizeH="0" baseline="0" noProof="0" dirty="0">
              <a:ln>
                <a:noFill/>
              </a:ln>
              <a:solidFill>
                <a:prstClr val="white"/>
              </a:solidFill>
              <a:effectLst/>
              <a:uLnTx/>
              <a:uFillTx/>
              <a:latin typeface="Lucida Sans Unicode"/>
              <a:ea typeface="+mn-ea"/>
              <a:cs typeface="+mn-cs"/>
            </a:endParaRPr>
          </a:p>
        </p:txBody>
      </p:sp>
    </p:spTree>
    <p:extLst>
      <p:ext uri="{BB962C8B-B14F-4D97-AF65-F5344CB8AC3E}">
        <p14:creationId xmlns:p14="http://schemas.microsoft.com/office/powerpoint/2010/main" val="33917690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D51AE3-1591-49BD-B061-970673A55B95}"/>
              </a:ext>
            </a:extLst>
          </p:cNvPr>
          <p:cNvSpPr>
            <a:spLocks noGrp="1"/>
          </p:cNvSpPr>
          <p:nvPr>
            <p:ph idx="1"/>
          </p:nvPr>
        </p:nvSpPr>
        <p:spPr>
          <a:xfrm>
            <a:off x="508000" y="428978"/>
            <a:ext cx="11130844" cy="6344355"/>
          </a:xfrm>
        </p:spPr>
        <p:txBody>
          <a:bodyPr/>
          <a:lstStyle/>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0" i="0" u="none" strike="noStrike" kern="1200" cap="none" spc="0" normalizeH="0" baseline="0" noProof="0" dirty="0">
                <a:ln>
                  <a:noFill/>
                </a:ln>
                <a:solidFill>
                  <a:prstClr val="black"/>
                </a:solidFill>
                <a:effectLst/>
                <a:uLnTx/>
                <a:uFillTx/>
                <a:latin typeface="Lucida Sans Unicode"/>
                <a:ea typeface="+mn-ea"/>
                <a:cs typeface="B Mitra" panose="00000400000000000000" pitchFamily="2" charset="-78"/>
              </a:rPr>
              <a:t> </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توجه و تمرکز نیز نقش مهمی در میزان آزاردهندگی وزوز گوش دارد. اگر بتوان با انتقال مهارتهای کنترل توجه( مانند حواس پرتی) به بیمار کمک کرد تا در موقعیتهای استرس زا توجه خود را از وزوز گوش دور کند، بسیار تاثیرگذار خواهد بود. با ایجاد احساس کنترل بر وزوز گوش و تجارب ناراحت کننده مرتبط با آن، می توان ناخوشایند بودن این مشکل را کاهش داد. روش دیگر کمک به افراد برای تغییر توجه و تمرکز فرد از وزوز گوش به چیز دیگری است. با اعمال کنترل بر توجه، اضطراب مربوط به وزوز گوش کاهش مییابد و حال بیمار بهتر می شود.</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اگر بتوان به فرد مبتلا به وزوز گوش آموزش داد تا کمتر به صدای غیرطبیعی وزوز گوش توجه کند و بیشتر صداهای واقعی را بشنود، میتوان به او کمک کرد. باید از بیمار بخواهیم به صداهای اطراف خود گوش دهد و منابع آن صداها را کشف کند، درباره صداهایی که می شنود، صحبت کند. به بیمار یادآوری کنید وقتی در مورد صداهایی که در محیط می شنود صحبت می کند، وجود وزوز را فراموش می کند، چون نمی توانیم همه صداها را در یک لحظه بشنویم و باید انتخاب کنیم. با تمرینهایی که به فرد می دهیم تا از صداهای موجود در سر خود آ گاه شود، با صداهای پیرامون خود هماهنگ گردد و فقط روی یک صدا تمرکز کند، میتوان تا حدود زیادی مشکل فرد را رفع کرد</a:t>
            </a:r>
          </a:p>
          <a:p>
            <a:endParaRPr lang="en-US" dirty="0"/>
          </a:p>
        </p:txBody>
      </p:sp>
      <p:pic>
        <p:nvPicPr>
          <p:cNvPr id="4" name="Picture 3">
            <a:extLst>
              <a:ext uri="{FF2B5EF4-FFF2-40B4-BE49-F238E27FC236}">
                <a16:creationId xmlns:a16="http://schemas.microsoft.com/office/drawing/2014/main" id="{7398341D-FCBD-4AC1-9011-519495915F71}"/>
              </a:ext>
            </a:extLst>
          </p:cNvPr>
          <p:cNvPicPr>
            <a:picLocks noChangeAspect="1"/>
          </p:cNvPicPr>
          <p:nvPr/>
        </p:nvPicPr>
        <p:blipFill>
          <a:blip r:embed="rId2"/>
          <a:stretch>
            <a:fillRect/>
          </a:stretch>
        </p:blipFill>
        <p:spPr>
          <a:xfrm>
            <a:off x="1572859" y="5026907"/>
            <a:ext cx="1685925" cy="1590675"/>
          </a:xfrm>
          <a:prstGeom prst="rect">
            <a:avLst/>
          </a:prstGeom>
        </p:spPr>
      </p:pic>
    </p:spTree>
    <p:extLst>
      <p:ext uri="{BB962C8B-B14F-4D97-AF65-F5344CB8AC3E}">
        <p14:creationId xmlns:p14="http://schemas.microsoft.com/office/powerpoint/2010/main" val="2373437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44B8649-2C4E-4476-9EC0-F860A0EE12AC}"/>
              </a:ext>
            </a:extLst>
          </p:cNvPr>
          <p:cNvSpPr>
            <a:spLocks noGrp="1"/>
          </p:cNvSpPr>
          <p:nvPr>
            <p:ph idx="1"/>
          </p:nvPr>
        </p:nvSpPr>
        <p:spPr>
          <a:xfrm>
            <a:off x="451556" y="496710"/>
            <a:ext cx="11277600" cy="6361289"/>
          </a:xfrm>
        </p:spPr>
        <p:txBody>
          <a:bodyPr/>
          <a:lstStyle/>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در فردی که کم شنوایی دارد، معموال استفاده از سمعک باعث کاهش آزاردهندگی وزوز گوش می شود، ضمن آن که درک صداها را هم بهبود می بخشد. </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آموزش به بیماران برای کنارآمدن با وزوز گوش خود نیز مهم است. اگر طرز تفکر فرد درباره وزوز گوش تغییر کند، تأثیر افکار غیرمفید یا منفی درباره وزوز گوش به حداقل می رسد و به این ترتیب، از میزان آزاردهندگی وزوز گوش کم می شود. افراد آسیب پذیر در برابر فشار روانی به احتمال زیاد دچار اضطراب ناشی از وزوز گوش می شوند، در حالی که یک فرد انعطاف پذیر یا مقاوم به فشار روانی، قبل از کمک گرفتن می تواند درجات بالاتری از وزوز گوش خود را کنترل کند. کنترل فشار روانی و یادگیری روشهای آرام سازی می تواند به کاهش اثرات وزوز گوش و جلوگیری از تشدید آن کمک کند.</a:t>
            </a:r>
          </a:p>
          <a:p>
            <a:pPr marL="365760" marR="0" lvl="0" indent="-256032" algn="just" defTabSz="914400" rtl="1" eaLnBrk="1" fontAlgn="auto" latinLnBrk="0" hangingPunct="1">
              <a:lnSpc>
                <a:spcPct val="100000"/>
              </a:lnSpc>
              <a:spcBef>
                <a:spcPts val="400"/>
              </a:spcBef>
              <a:spcAft>
                <a:spcPts val="0"/>
              </a:spcAft>
              <a:buClr>
                <a:srgbClr val="CEA6BB"/>
              </a:buClr>
              <a:buSzPct val="68000"/>
              <a:buFont typeface="Wingdings 3"/>
              <a:buChar char=""/>
              <a:tabLst/>
              <a:defRPr/>
            </a:pP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یکی از شکایات بسیار رایج در بین مبتلایان به وزوز گوش، مشکل خوابیدن است. مشکلات خواب ممکن است شامل بیدار شدن منظم در طول شب و مشکل در خوابیدن باشد. ممکن است به دلیل کاهش صدای محیط در شب، وزوز گوش در هنگام خواب بلندتر و قابل توجه تر به نظر برسد.</a:t>
            </a:r>
          </a:p>
          <a:p>
            <a:endParaRPr lang="en-US" dirty="0"/>
          </a:p>
        </p:txBody>
      </p:sp>
      <p:pic>
        <p:nvPicPr>
          <p:cNvPr id="5" name="Picture 4">
            <a:extLst>
              <a:ext uri="{FF2B5EF4-FFF2-40B4-BE49-F238E27FC236}">
                <a16:creationId xmlns:a16="http://schemas.microsoft.com/office/drawing/2014/main" id="{7B582889-5569-4E6C-AE19-CE8C874FF561}"/>
              </a:ext>
            </a:extLst>
          </p:cNvPr>
          <p:cNvPicPr>
            <a:picLocks noChangeAspect="1"/>
          </p:cNvPicPr>
          <p:nvPr/>
        </p:nvPicPr>
        <p:blipFill>
          <a:blip r:embed="rId2"/>
          <a:stretch>
            <a:fillRect/>
          </a:stretch>
        </p:blipFill>
        <p:spPr>
          <a:xfrm>
            <a:off x="1187139" y="4899904"/>
            <a:ext cx="2615411" cy="1743607"/>
          </a:xfrm>
          <a:prstGeom prst="rect">
            <a:avLst/>
          </a:prstGeom>
        </p:spPr>
      </p:pic>
    </p:spTree>
    <p:extLst>
      <p:ext uri="{BB962C8B-B14F-4D97-AF65-F5344CB8AC3E}">
        <p14:creationId xmlns:p14="http://schemas.microsoft.com/office/powerpoint/2010/main" val="170414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2266F3-150B-42B1-97B4-491B295F5A7C}"/>
              </a:ext>
            </a:extLst>
          </p:cNvPr>
          <p:cNvSpPr>
            <a:spLocks noGrp="1"/>
          </p:cNvSpPr>
          <p:nvPr>
            <p:ph idx="1"/>
          </p:nvPr>
        </p:nvSpPr>
        <p:spPr>
          <a:xfrm>
            <a:off x="838200" y="462844"/>
            <a:ext cx="10515600" cy="5714119"/>
          </a:xfrm>
        </p:spPr>
        <p:txBody>
          <a:bodyPr/>
          <a:lstStyle/>
          <a:p>
            <a:pPr algn="just" rtl="1">
              <a:lnSpc>
                <a:spcPct val="150000"/>
              </a:lnSpc>
            </a:pP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بهبود کیفیت و توانایی افراد برای خوابیدن، می تواند اثرات سوء وزوز گوش را کاهش دهد. بهداشت خواب شامل تمرینات رفتاری است که باعث خواب خوب می شود.لازم است از فرد مبتلا به وزوز درباره وضعیت و الگوی خواب او پرسیده شود. فعالیتهای مناسب قبل از زمان خواب، حفظ یک محیط خوب خواب و رفتار روزانه اهمیت زیادی دارد. کافئین و نیکوتین هر دو دارای اثرات تحریک پذیری بالا هستند، بنابراین مصرف آنها باید تنظیم شود. ورزش منظم باعث بهبود کیفیت خواب می شود، اما نباید آن را نزدیک به زمان خواب انجام داد. درمان اختلالات خواب وقتی با سایر مداخلات (مانند تمرینات آرام سازی) همراه شود، باعث بهبود بیشتری در علائم وزوز گوش می شود</a:t>
            </a:r>
            <a:endParaRPr lang="en-US" b="1" dirty="0">
              <a:cs typeface="B Nazanin" panose="00000400000000000000" pitchFamily="2" charset="-78"/>
            </a:endParaRPr>
          </a:p>
        </p:txBody>
      </p:sp>
      <p:pic>
        <p:nvPicPr>
          <p:cNvPr id="5" name="Picture 4">
            <a:extLst>
              <a:ext uri="{FF2B5EF4-FFF2-40B4-BE49-F238E27FC236}">
                <a16:creationId xmlns:a16="http://schemas.microsoft.com/office/drawing/2014/main" id="{F97A33F3-43ED-4E7F-BEFE-332CC7A29560}"/>
              </a:ext>
            </a:extLst>
          </p:cNvPr>
          <p:cNvPicPr>
            <a:picLocks noChangeAspect="1"/>
          </p:cNvPicPr>
          <p:nvPr/>
        </p:nvPicPr>
        <p:blipFill>
          <a:blip r:embed="rId2"/>
          <a:stretch>
            <a:fillRect/>
          </a:stretch>
        </p:blipFill>
        <p:spPr>
          <a:xfrm>
            <a:off x="1147950" y="4471370"/>
            <a:ext cx="2987299" cy="2231329"/>
          </a:xfrm>
          <a:prstGeom prst="rect">
            <a:avLst/>
          </a:prstGeom>
        </p:spPr>
      </p:pic>
    </p:spTree>
    <p:extLst>
      <p:ext uri="{BB962C8B-B14F-4D97-AF65-F5344CB8AC3E}">
        <p14:creationId xmlns:p14="http://schemas.microsoft.com/office/powerpoint/2010/main" val="25518539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AB8F52-A8CA-41FC-84D5-EA73BEB77DE5}"/>
              </a:ext>
            </a:extLst>
          </p:cNvPr>
          <p:cNvSpPr>
            <a:spLocks noGrp="1"/>
          </p:cNvSpPr>
          <p:nvPr>
            <p:ph idx="1"/>
          </p:nvPr>
        </p:nvSpPr>
        <p:spPr>
          <a:xfrm>
            <a:off x="838199" y="508000"/>
            <a:ext cx="10631311" cy="5668963"/>
          </a:xfrm>
        </p:spPr>
        <p:txBody>
          <a:bodyPr/>
          <a:lstStyle/>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پ. سرگیجه در سالمندان</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گوش انسان علاوه بر این که اندام اصلی شنوایی است، حس تعادل را نیز ایجاد می کند. سرگیجه حالتی است که در آن تعادل بدن از دست می رود و فرد احساس می کند محیط یا خودش می چرخد. گاهی سرگیجه واقعی نیست و فرد احساس چرخش(خود یا محیط)ندارد، بلکه احساس می کند سرش سبک شده و به دنبال آن دچار ضعف و  بیحالی می شود. این حالات معمولا به علت خستگی زیاد، کاهش قندخون و یا آب بدن رخ  می دهد. در صورت وجود سرگیجه واقعی به ویژه اگر مداوم باشد، باید به دنبال شناسایی علت و رفع آن بود</a:t>
            </a:r>
            <a:endParaRPr lang="en-US" dirty="0"/>
          </a:p>
        </p:txBody>
      </p:sp>
      <p:pic>
        <p:nvPicPr>
          <p:cNvPr id="4" name="Picture 3">
            <a:extLst>
              <a:ext uri="{FF2B5EF4-FFF2-40B4-BE49-F238E27FC236}">
                <a16:creationId xmlns:a16="http://schemas.microsoft.com/office/drawing/2014/main" id="{29741CE1-E70A-4444-B833-9BC56CEE67FE}"/>
              </a:ext>
            </a:extLst>
          </p:cNvPr>
          <p:cNvPicPr>
            <a:picLocks noChangeAspect="1"/>
          </p:cNvPicPr>
          <p:nvPr/>
        </p:nvPicPr>
        <p:blipFill>
          <a:blip r:embed="rId2"/>
          <a:stretch>
            <a:fillRect/>
          </a:stretch>
        </p:blipFill>
        <p:spPr>
          <a:xfrm>
            <a:off x="1343379" y="4064000"/>
            <a:ext cx="2021228" cy="1657033"/>
          </a:xfrm>
          <a:prstGeom prst="rect">
            <a:avLst/>
          </a:prstGeom>
        </p:spPr>
      </p:pic>
    </p:spTree>
    <p:extLst>
      <p:ext uri="{BB962C8B-B14F-4D97-AF65-F5344CB8AC3E}">
        <p14:creationId xmlns:p14="http://schemas.microsoft.com/office/powerpoint/2010/main" val="37538884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70B7D4D-E4C9-4A1B-B1CE-57E4FB533469}"/>
              </a:ext>
            </a:extLst>
          </p:cNvPr>
          <p:cNvSpPr>
            <a:spLocks noGrp="1"/>
          </p:cNvSpPr>
          <p:nvPr>
            <p:ph idx="1"/>
          </p:nvPr>
        </p:nvSpPr>
        <p:spPr>
          <a:xfrm>
            <a:off x="635000" y="453143"/>
            <a:ext cx="10710334" cy="6243109"/>
          </a:xfrm>
        </p:spPr>
        <p:txBody>
          <a:bodyPr>
            <a:normAutofit/>
          </a:bodyPr>
          <a:lstStyle/>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36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علل شایع سرگیجه :</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2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1. کمبود آب بدن</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2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2. مصرف خودسرانه برخی از داروها: </a:t>
            </a: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برخی داروهای ضد حساسیت (آنتی هیستامین ها)، داروهای ضدتشنج ،داروهای ضد فشار خون،آنتی بیوتیکها، داروهای ضد افسردگی و ضد جنون، مسکنها و داروهای ضد التهاب  می توانند باعث ایجاد سرگیجه شوند.</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2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3. بیماری مِنیِر: </a:t>
            </a: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یک بیماری گوش داخلی است که باعث بروز سرگیجه، کم شنوایی، وزوز یا احساس پری در گوش می شود و  می تواند فعالیت های روزانه فرد را مختل کند. علائم این بیماری عبارتند از:</a:t>
            </a:r>
          </a:p>
          <a:p>
            <a:pPr marL="109728" marR="0" lvl="0" indent="0" algn="just" defTabSz="914400" rtl="1" eaLnBrk="1" fontAlgn="auto" latinLnBrk="0" hangingPunct="1">
              <a:lnSpc>
                <a:spcPct val="150000"/>
              </a:lnSpc>
              <a:spcBef>
                <a:spcPts val="0"/>
              </a:spcBef>
              <a:spcAft>
                <a:spcPts val="0"/>
              </a:spcAft>
              <a:buClrTx/>
              <a:buSzTx/>
              <a:buFontTx/>
              <a:buNone/>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سرگیجه مکرر و نا گهانی: معمولا چرخشی است و خودبخود شروع و به طور نا گهانی متوقف می شود. این سرگیجه معمولا از 20 دقیقه تا چند ساعت طول  می کشد و اغلب با تهوع شدید همراه </a:t>
            </a:r>
            <a:r>
              <a:rPr lang="fa-IR" sz="22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است از دست دادن شنوایی: این علامت به ویژه در اوایل ابتلا به بیماری شایع است .</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endParaRPr lang="en-US" dirty="0"/>
          </a:p>
        </p:txBody>
      </p:sp>
      <p:pic>
        <p:nvPicPr>
          <p:cNvPr id="4" name="Picture 3">
            <a:extLst>
              <a:ext uri="{FF2B5EF4-FFF2-40B4-BE49-F238E27FC236}">
                <a16:creationId xmlns:a16="http://schemas.microsoft.com/office/drawing/2014/main" id="{1E9C62D4-6481-4CD6-89DF-E28023ECC036}"/>
              </a:ext>
            </a:extLst>
          </p:cNvPr>
          <p:cNvPicPr>
            <a:picLocks noChangeAspect="1"/>
          </p:cNvPicPr>
          <p:nvPr/>
        </p:nvPicPr>
        <p:blipFill>
          <a:blip r:embed="rId2"/>
          <a:stretch>
            <a:fillRect/>
          </a:stretch>
        </p:blipFill>
        <p:spPr>
          <a:xfrm>
            <a:off x="2223912" y="261232"/>
            <a:ext cx="2323569" cy="1646591"/>
          </a:xfrm>
          <a:prstGeom prst="rect">
            <a:avLst/>
          </a:prstGeom>
        </p:spPr>
      </p:pic>
    </p:spTree>
    <p:extLst>
      <p:ext uri="{BB962C8B-B14F-4D97-AF65-F5344CB8AC3E}">
        <p14:creationId xmlns:p14="http://schemas.microsoft.com/office/powerpoint/2010/main" val="26068099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2211AD-5B52-4A15-A863-BD0BE4D59858}"/>
              </a:ext>
            </a:extLst>
          </p:cNvPr>
          <p:cNvSpPr>
            <a:spLocks noGrp="1"/>
          </p:cNvSpPr>
          <p:nvPr>
            <p:ph idx="1"/>
          </p:nvPr>
        </p:nvSpPr>
        <p:spPr>
          <a:xfrm>
            <a:off x="838199" y="349956"/>
            <a:ext cx="10653889" cy="5827007"/>
          </a:xfrm>
        </p:spPr>
        <p:txBody>
          <a:bodyPr>
            <a:normAutofit/>
          </a:bodyPr>
          <a:lstStyle/>
          <a:p>
            <a:pPr marL="109728" marR="0" lvl="0" indent="0" algn="just" defTabSz="914400" rtl="1" eaLnBrk="1" fontAlgn="auto" latinLnBrk="0" hangingPunct="1">
              <a:lnSpc>
                <a:spcPct val="150000"/>
              </a:lnSpc>
              <a:spcBef>
                <a:spcPts val="0"/>
              </a:spcBef>
              <a:spcAft>
                <a:spcPts val="0"/>
              </a:spcAft>
              <a:buClrTx/>
              <a:buSzTx/>
              <a:buFontTx/>
              <a:buNone/>
              <a:tabLst/>
              <a:defRPr/>
            </a:pPr>
            <a:r>
              <a:rPr kumimoji="0" lang="fa-IR" sz="22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4. عفونت و التهاب در گوش میانی و داخلی: </a:t>
            </a: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سرگیجه ای که به علت وجود عفونت و التهاب در گوش داخلی باشد، معمولا به همراه کاهش شنوایی و احساس درد در ناحیه گوش است. درمان این نوع سرگیجه پس از تشخیص قطعی توسط پزشک متخصص، تجویز آنتی بیوتیک است .</a:t>
            </a:r>
          </a:p>
          <a:p>
            <a:pPr marL="109728" marR="0" lvl="0" indent="0" algn="just" defTabSz="914400" rtl="1" eaLnBrk="1" fontAlgn="auto" latinLnBrk="0" hangingPunct="1">
              <a:lnSpc>
                <a:spcPct val="150000"/>
              </a:lnSpc>
              <a:spcBef>
                <a:spcPts val="0"/>
              </a:spcBef>
              <a:spcAft>
                <a:spcPts val="0"/>
              </a:spcAft>
              <a:buClrTx/>
              <a:buSzTx/>
              <a:buFontTx/>
              <a:buNone/>
              <a:tabLst/>
              <a:defRPr/>
            </a:pPr>
            <a:r>
              <a:rPr kumimoji="0" lang="fa-IR" sz="22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5. کاهش قند خون: </a:t>
            </a: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این مشکل در کسانی که به دیابت مبتلا هستند، بیشتر خود را نشان  می دهد. مصرف خودسرانه و یا بیش از حد داروهای دیابتی (مانند متفورمین) و نیز تزریق انسولین هم  میتواند باعث سرگیجه شود. در افراد غیردیابتی گاهی نخوردن غذا  می تواند باعث بروز سرگیجه شود که معمولا با سردرد همراه است</a:t>
            </a:r>
          </a:p>
          <a:p>
            <a:pPr marL="109728" marR="0" lvl="0" indent="0" algn="just" defTabSz="914400" rtl="1" eaLnBrk="1" fontAlgn="auto" latinLnBrk="0" hangingPunct="1">
              <a:lnSpc>
                <a:spcPct val="150000"/>
              </a:lnSpc>
              <a:spcBef>
                <a:spcPts val="0"/>
              </a:spcBef>
              <a:spcAft>
                <a:spcPts val="0"/>
              </a:spcAft>
              <a:buClrTx/>
              <a:buSzTx/>
              <a:buFontTx/>
              <a:buNone/>
              <a:tabLst/>
              <a:defRPr/>
            </a:pPr>
            <a:r>
              <a:rPr kumimoji="0" lang="fa-IR" sz="22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6. پایین آمدن فشار خون: </a:t>
            </a: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این حالت باعث بروز احساس سبکی در سر می شود. در مواقعی که میزان افت فشارخون بیش از حد است، غش و ضعف بدن را هم به دنبال دارد. در بیشتر مواقع افت فشارخون به دلیل مصرف غذاهای ترش و کاهش سدیم بدن اتفاق می افتد. ایستادن و یا نشستن بیش از حد در بروز سرگیجه مؤثر هستند.</a:t>
            </a:r>
          </a:p>
          <a:p>
            <a:pPr marL="109728" marR="0" lvl="0" indent="0" algn="just" defTabSz="914400" rtl="1" eaLnBrk="1" fontAlgn="auto" latinLnBrk="0" hangingPunct="1">
              <a:lnSpc>
                <a:spcPct val="150000"/>
              </a:lnSpc>
              <a:spcBef>
                <a:spcPts val="0"/>
              </a:spcBef>
              <a:spcAft>
                <a:spcPts val="0"/>
              </a:spcAft>
              <a:buClrTx/>
              <a:buSzTx/>
              <a:buFontTx/>
              <a:buNone/>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 </a:t>
            </a:r>
            <a:endParaRPr kumimoji="0" lang="fa-IR" sz="22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endParaRPr>
          </a:p>
          <a:p>
            <a:endParaRPr lang="en-US" dirty="0"/>
          </a:p>
        </p:txBody>
      </p:sp>
    </p:spTree>
    <p:extLst>
      <p:ext uri="{BB962C8B-B14F-4D97-AF65-F5344CB8AC3E}">
        <p14:creationId xmlns:p14="http://schemas.microsoft.com/office/powerpoint/2010/main" val="3635716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C4A275-7B82-463F-BCC4-DDD51A3C19DF}"/>
              </a:ext>
            </a:extLst>
          </p:cNvPr>
          <p:cNvSpPr>
            <a:spLocks noGrp="1"/>
          </p:cNvSpPr>
          <p:nvPr>
            <p:ph idx="1"/>
          </p:nvPr>
        </p:nvSpPr>
        <p:spPr>
          <a:xfrm>
            <a:off x="838199" y="496711"/>
            <a:ext cx="10789357" cy="5680252"/>
          </a:xfrm>
        </p:spPr>
        <p:txBody>
          <a:bodyPr>
            <a:normAutofit/>
          </a:bodyPr>
          <a:lstStyle/>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7. بیماری های قلبی: </a:t>
            </a:r>
            <a:r>
              <a:rPr kumimoji="0" lang="fa-IR" sz="20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وقتی قلب در پمپاژ خون ضعیف عمل می کند، خون کافی به مغز نمی رسد. در چنین مواردی فرد احساس ضعف و بی حالی دارد. در بیماران قلبی ضربان قلب غیرطبیعی، تند و یا خیلی سریع اتفاق می افتد. در چنین مواقعی جریان خون توسط دریچه باریکی مسدود می شود. این وضعیت جسمی سرگیجه و غش کردن را به دنبال دارد. حرکت  ناگهانی برای بلند شدن هم مانع از رسیدن خون کافی به مغز می شود. در چنین مواقعی حتی برای افراد سالم هم سرگیجه نا گهانی اما موقت اتفاق می افتد.</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8. میگرن: </a:t>
            </a:r>
            <a:r>
              <a:rPr kumimoji="0" lang="fa-IR" sz="20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وقتی سرگیجه دورانی همراه با سردرد شدید باشد باید به میگرن فکر کرد.  سرگیجه میگرنی اغلب با سردرد یک طرف سر، افزایش ضربان قلب، تهوع و استفراغ و سبکی سر همراه است .</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9. کم خونی: </a:t>
            </a:r>
            <a:r>
              <a:rPr kumimoji="0" lang="fa-IR" sz="20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سرگیجه های مداوم  می تواند نشانه کم خونی مزمن باشد.  کم خونی به علت کمبود آهن، کمبود اسید فولیک و ویتامین ث  می تواند سرگیجه ایجاد کند. هموگلوبین خون مسئولیت حمل ا کسیژن به  بافت های مختلف بدن را بر عهده دارد و با کاهش اکسیژن رسانی به مغز در اثر کم خونی، فرد دچار سرگیجه می شود.</a:t>
            </a:r>
          </a:p>
          <a:p>
            <a:endParaRPr lang="en-US" dirty="0"/>
          </a:p>
        </p:txBody>
      </p:sp>
    </p:spTree>
    <p:extLst>
      <p:ext uri="{BB962C8B-B14F-4D97-AF65-F5344CB8AC3E}">
        <p14:creationId xmlns:p14="http://schemas.microsoft.com/office/powerpoint/2010/main" val="23320464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4AC231-A2BE-4F62-9DFF-69591739FDC0}"/>
              </a:ext>
            </a:extLst>
          </p:cNvPr>
          <p:cNvSpPr>
            <a:spLocks noGrp="1"/>
          </p:cNvSpPr>
          <p:nvPr>
            <p:ph idx="1"/>
          </p:nvPr>
        </p:nvSpPr>
        <p:spPr>
          <a:xfrm>
            <a:off x="838199" y="462845"/>
            <a:ext cx="10755489" cy="3059288"/>
          </a:xfrm>
        </p:spPr>
        <p:txBody>
          <a:bodyPr>
            <a:normAutofit fontScale="92500" lnSpcReduction="20000"/>
          </a:bodyPr>
          <a:lstStyle/>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2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10. کمبود ویتامین ب 12: </a:t>
            </a: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کمبود این ویتامین منجر به بروز مشکلات عصبی از جمله کاهش فشارخون و از بین رفتن تعادل بدن می شود. این بیماران وقتی از حالت نشسته به یکباره از جای خود بلند شوند، دچار سرگیجه شدید و سیاهی رفتن چشم ها می شوند. در بیشتر مواقع درمان این بیماری با تجویز ویتامین ب 12  امکانپذیر است.</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2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11. بیماری پارکینسون: </a:t>
            </a: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در این بیماری که اغلب در افراد سالمند خود را نشان می دهد، سرگیجه مداوم وجود دارد .پارکینسون ابتدا با لرزش در یک دست شروع می شود و سپس خشکی و کند شدن هر دو دست و پاها را به دنبال دارد. البته سرگیجه به تنهایی نمی تواند علامت مبتلا شدن به پارکینسون باشد و این بیماری علایم دیگری مانند تغییر قدرت تکلم، از دست دادن قدرت حرکت بدن و سفت شدن عضلات را به همراه دارد.</a:t>
            </a:r>
          </a:p>
          <a:p>
            <a:endParaRPr lang="en-US" dirty="0"/>
          </a:p>
        </p:txBody>
      </p:sp>
      <p:sp>
        <p:nvSpPr>
          <p:cNvPr id="5" name="TextBox 4">
            <a:extLst>
              <a:ext uri="{FF2B5EF4-FFF2-40B4-BE49-F238E27FC236}">
                <a16:creationId xmlns:a16="http://schemas.microsoft.com/office/drawing/2014/main" id="{3CED585D-61E8-4711-B24D-D3A0C1464431}"/>
              </a:ext>
            </a:extLst>
          </p:cNvPr>
          <p:cNvSpPr txBox="1"/>
          <p:nvPr/>
        </p:nvSpPr>
        <p:spPr>
          <a:xfrm>
            <a:off x="791632" y="3429000"/>
            <a:ext cx="10848621" cy="2408352"/>
          </a:xfrm>
          <a:prstGeom prst="rect">
            <a:avLst/>
          </a:prstGeom>
          <a:noFill/>
        </p:spPr>
        <p:txBody>
          <a:bodyPr wrap="square">
            <a:spAutoFit/>
          </a:bodyPr>
          <a:lstStyle/>
          <a:p>
            <a:pPr marL="109728" marR="0" lvl="0" indent="0" algn="just" defTabSz="914400" rtl="1" eaLnBrk="1" fontAlgn="auto" latinLnBrk="0" hangingPunct="1">
              <a:lnSpc>
                <a:spcPct val="150000"/>
              </a:lnSpc>
              <a:spcBef>
                <a:spcPts val="0"/>
              </a:spcBef>
              <a:spcAft>
                <a:spcPts val="0"/>
              </a:spcAft>
              <a:buClrTx/>
              <a:buSzTx/>
              <a:buFontTx/>
              <a:buNone/>
              <a:tabLst/>
              <a:defRPr/>
            </a:pPr>
            <a:r>
              <a:rPr kumimoji="0" lang="fa-IR" sz="22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12</a:t>
            </a:r>
            <a:r>
              <a:rPr lang="fa-IR" sz="2000" b="1" dirty="0">
                <a:solidFill>
                  <a:srgbClr val="FF0000"/>
                </a:solidFill>
                <a:effectLst>
                  <a:outerShdw blurRad="31750" dist="25400" dir="5400000" algn="tl" rotWithShape="0">
                    <a:srgbClr val="000000">
                      <a:alpha val="25000"/>
                    </a:srgbClr>
                  </a:outerShdw>
                </a:effectLst>
                <a:latin typeface="Lucida Sans Unicode"/>
                <a:cs typeface="B Nazanin" pitchFamily="2" charset="-78"/>
              </a:rPr>
              <a:t>. توم ور عصب شنوایی:  </a:t>
            </a:r>
            <a:r>
              <a:rPr lang="fa-IR" sz="20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یک علت سرگیجه و بی حالی وجود تومور خوش خیمی است که در بخش ی از عصب شنوایی (محل اتصال گوش داخلی به مغز) ایجاد می شود. این تومور به آهستگی رشد می کند، ولی می تواند آنقدر بزرگ شود که به مغز فشار وارد کند. این بیماری اغلب در دهه 40 تا 60 زندگی بروز می کند و ا گر شدید شود، بی حسی و فلج شدن صورت را به دنبال دارد. به مرور زمان قدرت شنوایی را از بین می برد و باعث وزوز گوش در یک سمت می شود. سرگیجه و بی تعادلی از علائم دیگر این بیماری است.</a:t>
            </a:r>
          </a:p>
        </p:txBody>
      </p:sp>
    </p:spTree>
    <p:extLst>
      <p:ext uri="{BB962C8B-B14F-4D97-AF65-F5344CB8AC3E}">
        <p14:creationId xmlns:p14="http://schemas.microsoft.com/office/powerpoint/2010/main" val="11481467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A0E6FF-5FAE-43C9-9352-5DB0F245FA2A}"/>
              </a:ext>
            </a:extLst>
          </p:cNvPr>
          <p:cNvSpPr>
            <a:spLocks noGrp="1"/>
          </p:cNvSpPr>
          <p:nvPr>
            <p:ph idx="1"/>
          </p:nvPr>
        </p:nvSpPr>
        <p:spPr>
          <a:xfrm>
            <a:off x="838200" y="493536"/>
            <a:ext cx="10515600" cy="4351338"/>
          </a:xfrm>
        </p:spPr>
        <p:txBody>
          <a:bodyPr/>
          <a:lstStyle/>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200"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زمان مراجعه فرد مبتلا به سرگیجه به پزشک</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ا</a:t>
            </a:r>
            <a:r>
              <a:rPr kumimoji="0" lang="fa-IR" sz="22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Lucida Sans Unicode"/>
                <a:ea typeface="+mn-ea"/>
                <a:cs typeface="B Nazanin" pitchFamily="2" charset="-78"/>
              </a:rPr>
              <a:t> </a:t>
            </a: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ea typeface="+mn-ea"/>
                <a:cs typeface="B Nazanin" pitchFamily="2" charset="-78"/>
              </a:rPr>
              <a:t>گر علت سرگیجه نا گهانی و موقت،کم آبی، کاهش قند خون و خستگی باشد، معمولا جای نگرانی نیست. اما زمانی که این وضعیت مداوم و آزاردهنده باشد، مراجعه به پزشک ضرورت دارد. به طور کلی ا گر سرگیجه با علائم دیگری از جمله درد قفسه سینه، تنگی نفس و یا تپش قلب همراه شود، نباید آن را نادیده گرفت. از دست دادن قدرت تکلم ،احساس ضعف در بازو یا پا و یا ایجاد مشکل در گفتار یا درک گفتار نیز می تواند از ابتلا به یک بیماری جدی خبر دهد. در چنین مواقعی حتما به پزشک مراجعه کنید .</a:t>
            </a:r>
          </a:p>
          <a:p>
            <a:endParaRPr lang="en-US" dirty="0"/>
          </a:p>
        </p:txBody>
      </p:sp>
      <p:pic>
        <p:nvPicPr>
          <p:cNvPr id="4" name="Picture 3">
            <a:extLst>
              <a:ext uri="{FF2B5EF4-FFF2-40B4-BE49-F238E27FC236}">
                <a16:creationId xmlns:a16="http://schemas.microsoft.com/office/drawing/2014/main" id="{540A0AC1-F6D2-4940-8988-FC756946516E}"/>
              </a:ext>
            </a:extLst>
          </p:cNvPr>
          <p:cNvPicPr>
            <a:picLocks noChangeAspect="1"/>
          </p:cNvPicPr>
          <p:nvPr/>
        </p:nvPicPr>
        <p:blipFill>
          <a:blip r:embed="rId2"/>
          <a:stretch>
            <a:fillRect/>
          </a:stretch>
        </p:blipFill>
        <p:spPr>
          <a:xfrm>
            <a:off x="1298222" y="3429000"/>
            <a:ext cx="2076450" cy="2452511"/>
          </a:xfrm>
          <a:prstGeom prst="rect">
            <a:avLst/>
          </a:prstGeom>
        </p:spPr>
      </p:pic>
    </p:spTree>
    <p:extLst>
      <p:ext uri="{BB962C8B-B14F-4D97-AF65-F5344CB8AC3E}">
        <p14:creationId xmlns:p14="http://schemas.microsoft.com/office/powerpoint/2010/main" val="12871631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AA122D-C05C-474B-9D0C-E33F044D0D59}"/>
              </a:ext>
            </a:extLst>
          </p:cNvPr>
          <p:cNvSpPr>
            <a:spLocks noGrp="1"/>
          </p:cNvSpPr>
          <p:nvPr>
            <p:ph idx="1"/>
          </p:nvPr>
        </p:nvSpPr>
        <p:spPr>
          <a:xfrm>
            <a:off x="474133" y="451556"/>
            <a:ext cx="11074399" cy="5858933"/>
          </a:xfrm>
        </p:spPr>
        <p:txBody>
          <a:bodyPr>
            <a:normAutofit/>
          </a:bodyPr>
          <a:lstStyle/>
          <a:p>
            <a:pPr marL="109728" marR="0" lvl="0" indent="0" algn="r"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fa-IR" b="1" i="0" u="none" strike="noStrike" kern="1200" cap="none" spc="0" normalizeH="0" baseline="0" noProof="0"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uLnTx/>
                <a:uFillTx/>
                <a:latin typeface="Lucida Sans Unicode"/>
                <a:ea typeface="+mn-ea"/>
                <a:cs typeface="B Titr" pitchFamily="2" charset="-78"/>
              </a:rPr>
              <a:t>                                         پیشگیری از سرگیجه در افراد سالمند</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panose="05000000000000000000" pitchFamily="2" charset="2"/>
              <a:buChar char="Ø"/>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cs typeface="B Nazanin" pitchFamily="2" charset="-78"/>
              </a:rPr>
              <a:t>موقعیت سر و بدن خود را به طور ناگهانی تغییر ندهید. برای مثال، به جای این که بلافاصله از بستر بلند شوید، قبل از ایستادن ابتدا یک یا دو دقیقه بنشینید. هنگام ایستادن نیز باید مطمئن شوید که جایی برای تکیه دادن به آن دارید .</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panose="05000000000000000000" pitchFamily="2" charset="2"/>
              <a:buChar char="Ø"/>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cs typeface="B Nazanin" pitchFamily="2" charset="-78"/>
              </a:rPr>
              <a:t>اطمینان پیدا کنید که در طی روز به مقدار کافی آب می نوشید.</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panose="05000000000000000000" pitchFamily="2" charset="2"/>
              <a:buChar char="Ø"/>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cs typeface="B Nazanin" pitchFamily="2" charset="-78"/>
              </a:rPr>
              <a:t>افرادی که دچار سرگیجه می شوند، باید مکانی امن برای ایستادن و نشستن پیدا کنند یا در صورت لزوم سریعاً دراز بکشند و تا زمان از بین رفتن سرگیجه، بی حرکت بمانند.</a:t>
            </a:r>
          </a:p>
          <a:p>
            <a:pPr marL="365760" marR="0" lvl="0" indent="-256032" algn="just" defTabSz="914400" rtl="1" eaLnBrk="1" fontAlgn="auto" latinLnBrk="0" hangingPunct="1">
              <a:lnSpc>
                <a:spcPct val="150000"/>
              </a:lnSpc>
              <a:spcBef>
                <a:spcPts val="400"/>
              </a:spcBef>
              <a:spcAft>
                <a:spcPts val="0"/>
              </a:spcAft>
              <a:buClr>
                <a:srgbClr val="CEA6BB"/>
              </a:buClr>
              <a:buSzPct val="68000"/>
              <a:buFont typeface="Wingdings" panose="05000000000000000000" pitchFamily="2" charset="2"/>
              <a:buChar char="Ø"/>
              <a:tabLst/>
              <a:defRPr/>
            </a:pP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cs typeface="B Nazanin" pitchFamily="2" charset="-78"/>
              </a:rPr>
              <a:t>ا گر در اثر سرگیجه زمین خورده اید، به پزشک خود مراجعه کنید تا </a:t>
            </a:r>
            <a:r>
              <a:rPr kumimoji="0" lang="ar-SA"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cs typeface="B Nazanin" pitchFamily="2" charset="-78"/>
              </a:rPr>
              <a:t>صدمات سر یا ضربه</a:t>
            </a:r>
            <a:r>
              <a:rPr kumimoji="0" lang="fa-IR"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cs typeface="B Nazanin" pitchFamily="2" charset="-78"/>
              </a:rPr>
              <a:t> </a:t>
            </a:r>
            <a:r>
              <a:rPr kumimoji="0" lang="ar-SA"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cs typeface="B Nazanin" pitchFamily="2" charset="-78"/>
              </a:rPr>
              <a:t>های دیگر را بررسی نماید.</a:t>
            </a:r>
            <a:endParaRPr kumimoji="0" lang="en-US" sz="2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Lucida Sans Unicode"/>
              <a:cs typeface="B Nazanin" pitchFamily="2" charset="-78"/>
            </a:endParaRPr>
          </a:p>
          <a:p>
            <a:endParaRPr lang="en-US" dirty="0"/>
          </a:p>
        </p:txBody>
      </p:sp>
      <p:pic>
        <p:nvPicPr>
          <p:cNvPr id="4" name="Picture 3">
            <a:extLst>
              <a:ext uri="{FF2B5EF4-FFF2-40B4-BE49-F238E27FC236}">
                <a16:creationId xmlns:a16="http://schemas.microsoft.com/office/drawing/2014/main" id="{C6A5A263-73BF-48D0-A4EF-238888E6977B}"/>
              </a:ext>
            </a:extLst>
          </p:cNvPr>
          <p:cNvPicPr>
            <a:picLocks noChangeAspect="1"/>
          </p:cNvPicPr>
          <p:nvPr/>
        </p:nvPicPr>
        <p:blipFill>
          <a:blip r:embed="rId2"/>
          <a:stretch>
            <a:fillRect/>
          </a:stretch>
        </p:blipFill>
        <p:spPr>
          <a:xfrm>
            <a:off x="1689431" y="4774761"/>
            <a:ext cx="1475360" cy="1402202"/>
          </a:xfrm>
          <a:prstGeom prst="rect">
            <a:avLst/>
          </a:prstGeom>
        </p:spPr>
      </p:pic>
    </p:spTree>
    <p:extLst>
      <p:ext uri="{BB962C8B-B14F-4D97-AF65-F5344CB8AC3E}">
        <p14:creationId xmlns:p14="http://schemas.microsoft.com/office/powerpoint/2010/main" val="2168467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D615A6-8AB6-4FFF-BDFC-C9553995E652}"/>
              </a:ext>
            </a:extLst>
          </p:cNvPr>
          <p:cNvSpPr>
            <a:spLocks noGrp="1"/>
          </p:cNvSpPr>
          <p:nvPr>
            <p:ph idx="1"/>
          </p:nvPr>
        </p:nvSpPr>
        <p:spPr>
          <a:xfrm>
            <a:off x="838198" y="304800"/>
            <a:ext cx="10789357" cy="6171004"/>
          </a:xfrm>
        </p:spPr>
        <p:txBody>
          <a:bodyPr>
            <a:normAutofit/>
          </a:bodyPr>
          <a:lstStyle/>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lang="fa-IR" sz="2000" b="1" dirty="0">
                <a:solidFill>
                  <a:srgbClr val="231F20"/>
                </a:solidFill>
                <a:latin typeface="Times New Roman" panose="02020603050405020304" pitchFamily="18" charset="0"/>
                <a:cs typeface="B Nazanin" panose="00000400000000000000" pitchFamily="2" charset="-78"/>
              </a:rPr>
              <a:t>کم شنوایی ناشی از افزایش سن یا پیرگوشی، رایج ترین نقص حسی در سالمندان است که یکی از مشکلات جدی ازنظر سلامت و ارتباط اجتماعی در این گروه است. علت ایجاد پیرگوشی به صورت دقیق مشخص نیست ولی میتوان آن رانتیجه کاهش عملکرد دستگاه شنوایی در طی زمان، تاثیر سرو صداهای محیطی ، بیماریهای گوش و شنوایی مصرف داروهایی که برای گوش عوارض ایجاد می کنند و نیز زمینه ژنتیکی دانست پیرگوشی در ابتدا بر آستانه شنوایی فرد برای شنیدن صداهای زیرتر (با فرکانس بالاتر) تاثیر می گذارد و باعث میشود تا فرد نتواند گفتار دیگران را در محیطهای پر سروصدا درک کند. </a:t>
            </a:r>
            <a:r>
              <a:rPr lang="fa-IR" sz="2000" b="1" dirty="0">
                <a:solidFill>
                  <a:srgbClr val="FF0000"/>
                </a:solidFill>
                <a:latin typeface="Times New Roman" panose="02020603050405020304" pitchFamily="18" charset="0"/>
                <a:cs typeface="B Nazanin" panose="00000400000000000000" pitchFamily="2" charset="-78"/>
              </a:rPr>
              <a:t>جمله *من صدای شما را می شنوم اماچیزی نمی فهمم را سالمندان کم شنوا زیاد بکار میبرند</a:t>
            </a:r>
            <a:r>
              <a:rPr lang="fa-IR" sz="2400" b="1" dirty="0">
                <a:solidFill>
                  <a:srgbClr val="FF0000"/>
                </a:solidFill>
                <a:latin typeface="Lucida Sans Unicode"/>
                <a:cs typeface="B Nazanin" panose="00000400000000000000" pitchFamily="2" charset="-78"/>
              </a:rPr>
              <a:t>.*</a:t>
            </a:r>
            <a:r>
              <a:rPr kumimoji="0" lang="fa-IR"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بتدریج و با شروع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پیشرفت</a:t>
            </a:r>
            <a:r>
              <a:rPr kumimoji="0" lang="ar-SA" sz="2000" b="1" i="0" u="none" strike="noStrike" kern="1200" cap="none" spc="-5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پیرگوشی،</a:t>
            </a:r>
            <a:r>
              <a:rPr kumimoji="0" lang="ar-SA" sz="2000" b="1" i="0" u="none" strike="noStrike" kern="1200" cap="none" spc="-5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شنیدن</a:t>
            </a:r>
            <a:r>
              <a:rPr kumimoji="0" lang="ar-SA" sz="2000" b="1" i="0" u="none" strike="noStrike" kern="1200" cap="none" spc="-5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صداهای</a:t>
            </a:r>
            <a:r>
              <a:rPr kumimoji="0" lang="ar-SA" sz="2000" b="1" i="0" u="none" strike="noStrike" kern="1200" cap="none" spc="-5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بم</a:t>
            </a:r>
            <a:r>
              <a:rPr kumimoji="0" lang="fa-IR"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تر</a:t>
            </a:r>
            <a:r>
              <a:rPr kumimoji="0" lang="en-US" sz="2000" b="1" i="0" u="none" strike="noStrike" kern="1200" cap="none" spc="-5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هم</a:t>
            </a:r>
            <a:r>
              <a:rPr kumimoji="0" lang="ar-SA" sz="2000" b="1" i="0" u="none" strike="noStrike" kern="1200" cap="none" spc="-5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مشکل</a:t>
            </a:r>
            <a:r>
              <a:rPr kumimoji="0" lang="ar-SA" sz="2000" b="1" i="0" u="none" strike="noStrike" kern="1200" cap="none" spc="-5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پیدا</a:t>
            </a:r>
            <a:r>
              <a:rPr kumimoji="0" lang="ar-SA" sz="2000" b="1" i="0" u="none" strike="noStrike" kern="1200" cap="none" spc="-5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میکند</a:t>
            </a:r>
            <a:r>
              <a:rPr kumimoji="0" lang="en-US"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fa-IR"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سالمندان</a:t>
            </a:r>
            <a:r>
              <a:rPr kumimoji="0" lang="ar-SA" sz="2000" b="1" i="0" u="none" strike="noStrike" kern="1200" cap="none" spc="14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کم</a:t>
            </a:r>
            <a:r>
              <a:rPr kumimoji="0" lang="fa-IR"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شنوا در</a:t>
            </a:r>
            <a:r>
              <a:rPr kumimoji="0" lang="ar-SA" sz="2000" b="1" i="0" u="none" strike="noStrike" kern="1200" cap="none" spc="17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شنیدن همزمان چندین صدا یا شنیدن صدای فرد در</a:t>
            </a:r>
            <a:r>
              <a:rPr kumimoji="0" lang="ar-SA" sz="2000" b="1" i="0" u="none" strike="noStrike" kern="1200" cap="none" spc="17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محیط پر</a:t>
            </a:r>
            <a:r>
              <a:rPr kumimoji="0" lang="ar-SA" sz="2000" b="1" i="0" u="none" strike="noStrike" kern="1200" cap="none" spc="17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سروصدا مشکل دارند، زیرا با</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افزایش</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سن</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توانایی</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سالمند</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در</a:t>
            </a:r>
            <a:r>
              <a:rPr kumimoji="0" lang="ar-SA" sz="2000" b="1" i="0" u="none" strike="noStrike" kern="1200" cap="none" spc="20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دریافت</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 درک</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صداهایی</a:t>
            </a:r>
            <a:r>
              <a:rPr kumimoji="0" lang="ar-SA" sz="2000" b="1" i="0" u="none" strike="noStrike" kern="1200" cap="none" spc="20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که</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همراه</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با</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سروصداست،</a:t>
            </a:r>
            <a:r>
              <a:rPr kumimoji="0" lang="ar-SA" sz="2000" b="1" i="0" u="none" strike="noStrike" kern="1200" cap="none" spc="20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کاهش</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می</a:t>
            </a:r>
            <a:r>
              <a:rPr kumimoji="0" lang="fa-IR"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یابد</a:t>
            </a:r>
            <a:r>
              <a:rPr kumimoji="0" lang="fa-IR"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گاهی</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افراد</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این مشک</a:t>
            </a:r>
            <a:r>
              <a:rPr kumimoji="0" lang="fa-IR"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لا</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 خود را به شروع زوال عقل مرتبط می</a:t>
            </a:r>
            <a:r>
              <a:rPr kumimoji="0" lang="fa-IR"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دانند و</a:t>
            </a:r>
            <a:r>
              <a:rPr kumimoji="0" lang="ar-SA" sz="2000" b="1" i="0" u="none" strike="noStrike" kern="1200" cap="none" spc="-5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خانواده، دوستان و</a:t>
            </a:r>
            <a:r>
              <a:rPr kumimoji="0" lang="ar-SA" sz="2000" b="1" i="0" u="none" strike="noStrike" kern="1200" cap="none" spc="-5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دیگران هم ممکن است این باور</a:t>
            </a:r>
            <a:r>
              <a:rPr kumimoji="0" lang="ar-SA" sz="2000" b="1" i="0" u="none" strike="noStrike" kern="1200" cap="none" spc="1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را تقویت کنند</a:t>
            </a:r>
            <a:r>
              <a:rPr kumimoji="0" lang="fa-IR"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وارد</a:t>
            </a:r>
            <a:r>
              <a:rPr kumimoji="0" lang="ar-SA" sz="20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نشدن</a:t>
            </a:r>
            <a:r>
              <a:rPr kumimoji="0" lang="ar-SA" sz="2000" b="1" i="0" u="none" strike="noStrike" kern="1200" cap="none" spc="-9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سالمندان</a:t>
            </a:r>
            <a:r>
              <a:rPr kumimoji="0" lang="ar-SA" sz="2000" b="1" i="0" u="none" strike="noStrike" kern="1200" cap="none" spc="2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کم</a:t>
            </a:r>
            <a:r>
              <a:rPr kumimoji="0" lang="fa-IR"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شنوا</a:t>
            </a:r>
            <a:r>
              <a:rPr kumimoji="0" lang="ar-SA" sz="20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در</a:t>
            </a:r>
            <a:r>
              <a:rPr kumimoji="0" lang="ar-SA" sz="2000" b="1" i="0" u="none" strike="noStrike" kern="1200" cap="none" spc="15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گفتگوهای</a:t>
            </a:r>
            <a:r>
              <a:rPr kumimoji="0" lang="ar-SA" sz="20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گروهی،</a:t>
            </a:r>
            <a:r>
              <a:rPr kumimoji="0" lang="ar-SA" sz="2000" b="1" i="0" u="none" strike="noStrike" kern="1200" cap="none" spc="-9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باعث</a:t>
            </a:r>
            <a:r>
              <a:rPr kumimoji="0" lang="ar-SA" sz="20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میشود</a:t>
            </a:r>
            <a:r>
              <a:rPr kumimoji="0" lang="ar-SA" sz="2000" b="1" i="0" u="none" strike="noStrike" kern="1200" cap="none" spc="-9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تا</a:t>
            </a:r>
            <a:r>
              <a:rPr kumimoji="0" lang="ar-SA" sz="20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دیگران</a:t>
            </a:r>
            <a:r>
              <a:rPr kumimoji="0" lang="ar-SA" sz="2000" b="1" i="0" u="none" strike="noStrike" kern="1200" cap="none" spc="-9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آنها</a:t>
            </a:r>
            <a:r>
              <a:rPr kumimoji="0" lang="ar-SA" sz="20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را</a:t>
            </a:r>
            <a:r>
              <a:rPr kumimoji="0" lang="ar-SA" sz="2000" b="1" i="0" u="none" strike="noStrike" kern="1200" cap="none" spc="-9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نادیده</a:t>
            </a:r>
            <a:r>
              <a:rPr kumimoji="0" lang="ar-SA" sz="20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بگیرند</a:t>
            </a:r>
            <a:r>
              <a:rPr kumimoji="0" lang="ar-SA" sz="2000" b="1" i="0" u="none" strike="noStrike" kern="1200" cap="none" spc="-9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a:t>
            </a:r>
            <a:r>
              <a:rPr kumimoji="0" lang="ar-SA" sz="20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فکر</a:t>
            </a:r>
            <a:r>
              <a:rPr kumimoji="0" lang="ar-SA" sz="2000" b="1" i="0" u="none" strike="noStrike" kern="1200" cap="none" spc="-9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کنند </a:t>
            </a:r>
            <a:r>
              <a:rPr kumimoji="0" lang="ar-SA" sz="2000" b="1" i="0" u="none" strike="noStrike" kern="1200" cap="none" spc="-2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آنها</a:t>
            </a:r>
            <a:r>
              <a:rPr kumimoji="0" lang="ar-SA" sz="2000" b="1" i="0" u="none" strike="noStrike" kern="1200" cap="none" spc="-3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اط</a:t>
            </a:r>
            <a:r>
              <a:rPr kumimoji="0" lang="fa-IR"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لا</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عی</a:t>
            </a:r>
            <a:r>
              <a:rPr kumimoji="0" lang="ar-SA" sz="2000" b="1" i="0" u="none" strike="noStrike" kern="1200" cap="none" spc="-3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از</a:t>
            </a:r>
            <a:r>
              <a:rPr kumimoji="0" lang="ar-SA" sz="2000" b="1" i="0" u="none" strike="noStrike" kern="1200" cap="none" spc="2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موضوع</a:t>
            </a:r>
            <a:r>
              <a:rPr kumimoji="0" lang="ar-SA" sz="2000" b="1" i="0" u="none" strike="noStrike" kern="1200" cap="none" spc="-3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مورد</a:t>
            </a:r>
            <a:r>
              <a:rPr kumimoji="0" lang="ar-SA" sz="2000" b="1" i="0" u="none" strike="noStrike" kern="1200" cap="none" spc="-3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بحث</a:t>
            </a:r>
            <a:r>
              <a:rPr kumimoji="0" lang="ar-SA" sz="2000" b="1" i="0" u="none" strike="noStrike" kern="1200" cap="none" spc="-3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ندار</a:t>
            </a:r>
            <a:r>
              <a:rPr kumimoji="0" lang="fa-IR"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ند .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به</a:t>
            </a:r>
            <a:r>
              <a:rPr kumimoji="0" lang="ar-SA" sz="2000" b="1" i="0" u="none" strike="noStrike" kern="1200" cap="none" spc="-4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ع</a:t>
            </a:r>
            <a:r>
              <a:rPr kumimoji="0" lang="fa-IR"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لا</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وه،</a:t>
            </a:r>
            <a:r>
              <a:rPr kumimoji="0" lang="ar-SA" sz="2000" b="1" i="0" u="none" strike="noStrike" kern="120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کندی</a:t>
            </a:r>
            <a:r>
              <a:rPr kumimoji="0" lang="ar-SA" sz="2000" b="1" i="0" u="none" strike="noStrike" kern="1200" cap="none" spc="-3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حرکت</a:t>
            </a:r>
            <a:r>
              <a:rPr kumimoji="0" lang="ar-SA" sz="2000" b="1" i="0" u="none" strike="noStrike" kern="1200" cap="none" spc="-3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ذهن</a:t>
            </a:r>
            <a:r>
              <a:rPr kumimoji="0" lang="ar-SA" sz="2000" b="1" i="0" u="none" strike="noStrike" kern="1200" cap="none" spc="-3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سالمند</a:t>
            </a:r>
            <a:r>
              <a:rPr kumimoji="0" lang="ar-SA" sz="2000" b="1" i="0" u="none" strike="noStrike" kern="1200" cap="none" spc="-4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میتواند</a:t>
            </a:r>
            <a:r>
              <a:rPr kumimoji="0" lang="ar-SA" sz="2000" b="1" i="0" u="none" strike="noStrike" kern="1200" cap="none" spc="-3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چنین</a:t>
            </a:r>
            <a:r>
              <a:rPr kumimoji="0" lang="ar-SA" sz="2000" b="1" i="0" u="none" strike="noStrike" kern="1200" cap="none" spc="-3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برداشتی</a:t>
            </a:r>
            <a:r>
              <a:rPr kumimoji="0" lang="ar-SA" sz="2000" b="1" i="0" u="none" strike="noStrike" kern="1200" cap="none" spc="-3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را</a:t>
            </a:r>
            <a:r>
              <a:rPr kumimoji="0" lang="ar-SA" sz="2000" b="1" i="0" u="none" strike="noStrike" kern="1200" cap="none" spc="-4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تقویت</a:t>
            </a:r>
            <a:r>
              <a:rPr kumimoji="0" lang="fa-IR" sz="20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2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کند</a:t>
            </a:r>
            <a:r>
              <a:rPr kumimoji="0" lang="ar-SA" sz="2000" b="1" i="0" u="none" strike="noStrike" kern="1200" cap="none" spc="-2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a:t>
            </a:r>
            <a:r>
              <a:rPr kumimoji="0" lang="ar-SA" sz="2000" b="1" i="0" u="none" strike="noStrike" kern="1200" cap="none" spc="-10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باعث</a:t>
            </a:r>
            <a:r>
              <a:rPr kumimoji="0" lang="ar-SA" sz="2000" b="1" i="0" u="none" strike="noStrike" kern="1200" cap="none" spc="-2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تسریع کناره</a:t>
            </a:r>
            <a:r>
              <a:rPr kumimoji="0" lang="fa-IR"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گیری</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a:t>
            </a:r>
            <a:r>
              <a:rPr kumimoji="0" lang="ar-SA" sz="2000" b="1" i="0" u="none" strike="noStrike" kern="1200" cap="none" spc="-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انزوای</a:t>
            </a:r>
            <a:r>
              <a:rPr kumimoji="0" lang="ar-SA" sz="20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اجتماعی</a:t>
            </a:r>
            <a:r>
              <a:rPr kumimoji="0" lang="ar-SA" sz="2000" b="1" i="0" u="none" strike="noStrike" kern="1200" cap="none" spc="-2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او</a:t>
            </a:r>
            <a:r>
              <a:rPr kumimoji="0" lang="ar-SA" sz="2000" b="1" i="0" u="none" strike="noStrike" kern="1200" cap="none" spc="-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شود</a:t>
            </a:r>
            <a:r>
              <a:rPr kumimoji="0" lang="en-US" sz="20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B Nazanin" panose="00000400000000000000" pitchFamily="2" charset="-78"/>
            </a:endParaRP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endParaRPr lang="fa-IR" sz="2400" b="1" dirty="0">
              <a:solidFill>
                <a:srgbClr val="FF0000"/>
              </a:solidFill>
              <a:latin typeface="Lucida Sans Unicode"/>
              <a:cs typeface="B Nazanin" panose="00000400000000000000" pitchFamily="2" charset="-78"/>
            </a:endParaRPr>
          </a:p>
          <a:p>
            <a:endParaRPr lang="en-US" dirty="0"/>
          </a:p>
        </p:txBody>
      </p:sp>
    </p:spTree>
    <p:extLst>
      <p:ext uri="{BB962C8B-B14F-4D97-AF65-F5344CB8AC3E}">
        <p14:creationId xmlns:p14="http://schemas.microsoft.com/office/powerpoint/2010/main" val="1070612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28F6F3-1CAE-47BD-B958-20258B89C0DB}"/>
              </a:ext>
            </a:extLst>
          </p:cNvPr>
          <p:cNvSpPr>
            <a:spLocks noGrp="1"/>
          </p:cNvSpPr>
          <p:nvPr>
            <p:ph idx="1"/>
          </p:nvPr>
        </p:nvSpPr>
        <p:spPr>
          <a:xfrm>
            <a:off x="620889" y="1196752"/>
            <a:ext cx="11029244" cy="4980211"/>
          </a:xfrm>
        </p:spPr>
        <p:txBody>
          <a:bodyPr/>
          <a:lstStyle/>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تاثیر کم شنوایی برحسب میزان کم شنوایی، سطح فعالیت و شخصیت افراد متفاوت است. </a:t>
            </a: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توانبخشی در گروه سالمندان باید شامل یک شیوه جامع برای ارزیابی مشکل و انجام مداخله چندبعدی باشد</a:t>
            </a: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هدف از توانبخشی در افراد سالمند، صرفنظر از شدت یا نوع آسیب، کمک به بازگشت مهارتهای جسمی، روانی و اجتماعی در سالمند کم شنوا است. باید توجه داشت که شرایط سالمند در تعیین و انتخاب نوع توانبخشی شنوایی تاثیر می گذارد. </a:t>
            </a: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بنابراین، تغییرات ساختار گوش به ویژه مجرای گوش خارجی می تواند استفاده از انواع سمعکها یا آزمونهای شنوایی را تحت تاثیر قرار دهد.</a:t>
            </a:r>
          </a:p>
          <a:p>
            <a:endParaRPr lang="en-US" dirty="0"/>
          </a:p>
        </p:txBody>
      </p:sp>
      <p:sp>
        <p:nvSpPr>
          <p:cNvPr id="4" name="Rectangle: Rounded Corners 3">
            <a:extLst>
              <a:ext uri="{FF2B5EF4-FFF2-40B4-BE49-F238E27FC236}">
                <a16:creationId xmlns:a16="http://schemas.microsoft.com/office/drawing/2014/main" id="{F341C752-EEBD-47AE-A121-909BFEFF3FA3}"/>
              </a:ext>
            </a:extLst>
          </p:cNvPr>
          <p:cNvSpPr/>
          <p:nvPr/>
        </p:nvSpPr>
        <p:spPr>
          <a:xfrm>
            <a:off x="1187624" y="5013176"/>
            <a:ext cx="10033532" cy="648072"/>
          </a:xfrm>
          <a:prstGeom prst="roundRect">
            <a:avLst/>
          </a:prstGeom>
          <a:solidFill>
            <a:srgbClr val="D19049">
              <a:lumMod val="60000"/>
              <a:lumOff val="40000"/>
            </a:srgbClr>
          </a:solidFill>
          <a:ln w="55000" cap="flat" cmpd="thickThin" algn="ctr">
            <a:solidFill>
              <a:srgbClr val="FF0000"/>
            </a:solidFill>
            <a:prstDash val="solid"/>
          </a:ln>
          <a:effectLst/>
        </p:spPr>
        <p:txBody>
          <a:bodyPr rtlCol="0" anchor="ctr"/>
          <a:lstStyle/>
          <a:p>
            <a:pPr marL="374523" marR="394970" lvl="0" indent="0" algn="r" defTabSz="914400" rtl="1" eaLnBrk="1" fontAlgn="auto" latinLnBrk="0" hangingPunct="1">
              <a:lnSpc>
                <a:spcPct val="100000"/>
              </a:lnSpc>
              <a:spcBef>
                <a:spcPts val="0"/>
              </a:spcBef>
              <a:spcAft>
                <a:spcPts val="0"/>
              </a:spcAft>
              <a:buClrTx/>
              <a:buSzTx/>
              <a:buFontTx/>
              <a:buNone/>
              <a:tabLst/>
              <a:defRPr/>
            </a:pP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تنهایی </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a:t>
            </a:r>
            <a:r>
              <a:rPr kumimoji="0" lang="ar-SA" sz="2000" b="1" i="0" u="none" strike="noStrike" kern="0" cap="none" spc="10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کناره</a:t>
            </a:r>
            <a:r>
              <a:rPr kumimoji="0" lang="fa-IR"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گیری</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به</a:t>
            </a:r>
            <a:r>
              <a:rPr kumimoji="0" lang="fa-IR"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دلیل</a:t>
            </a:r>
            <a:r>
              <a:rPr kumimoji="0" lang="fa-IR" sz="2000" b="1" i="0" u="none" strike="noStrike" kern="0" cap="none" spc="10" normalizeH="0" baseline="0" noProof="0" dirty="0">
                <a:ln>
                  <a:noFill/>
                </a:ln>
                <a:solidFill>
                  <a:srgbClr val="231F20"/>
                </a:solidFill>
                <a:effectLst/>
                <a:uLnTx/>
                <a:uFillTx/>
                <a:latin typeface="Arial" panose="020B0604020202020204" pitchFamily="34" charset="0"/>
                <a:ea typeface="Times New Roman" panose="02020603050405020304" pitchFamily="18" charset="0"/>
                <a:cs typeface="B Nazanin" panose="00000400000000000000" pitchFamily="2" charset="-78"/>
              </a:rPr>
              <a:t> کم شن</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وایی</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میتواند</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باعث</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تاخیر</a:t>
            </a:r>
            <a:r>
              <a:rPr kumimoji="0" lang="fa-IR" sz="2000" b="1" i="0" u="none" strike="noStrike" kern="0" cap="none" spc="10" normalizeH="0" baseline="0" noProof="0" dirty="0">
                <a:ln>
                  <a:noFill/>
                </a:ln>
                <a:solidFill>
                  <a:srgbClr val="231F20"/>
                </a:solidFill>
                <a:effectLst/>
                <a:uLnTx/>
                <a:uFillTx/>
                <a:latin typeface="Arial" panose="020B0604020202020204" pitchFamily="34" charset="0"/>
                <a:ea typeface="Times New Roman" panose="02020603050405020304" pitchFamily="18" charset="0"/>
                <a:cs typeface="B Nazanin" panose="00000400000000000000" pitchFamily="2" charset="-78"/>
              </a:rPr>
              <a:t>سا</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لمند</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برای</a:t>
            </a:r>
            <a:r>
              <a:rPr kumimoji="0" lang="fa-IR"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دریافت</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مراقبتهای</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پزشکی</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a:t>
            </a:r>
            <a:r>
              <a:rPr kumimoji="0" lang="ar-SA" sz="2000" b="1" i="0" u="none" strike="noStrike" kern="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توانبخشی</a:t>
            </a:r>
            <a:r>
              <a:rPr kumimoji="0" lang="fa-IR" sz="2000" b="0" i="0" u="none" strike="noStrike" kern="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000" b="1" i="0" u="none" strike="noStrike" kern="0" cap="none" spc="-2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شود</a:t>
            </a:r>
            <a:r>
              <a:rPr kumimoji="0" lang="en-US" sz="2000" b="1" i="0" u="none" strike="noStrike" kern="0" cap="none" spc="-20" normalizeH="0" baseline="0" noProof="0" dirty="0">
                <a:ln>
                  <a:noFill/>
                </a:ln>
                <a:solidFill>
                  <a:srgbClr val="231F20"/>
                </a:solidFill>
                <a:effectLst/>
                <a:uLnTx/>
                <a:uFillTx/>
                <a:latin typeface="Arial" panose="020B0604020202020204" pitchFamily="34" charset="0"/>
                <a:ea typeface="Times New Roman" panose="02020603050405020304" pitchFamily="18" charset="0"/>
                <a:cs typeface="B Nazanin" panose="00000400000000000000" pitchFamily="2" charset="-78"/>
              </a:rPr>
              <a:t>.</a:t>
            </a:r>
            <a:endParaRPr kumimoji="0" lang="en-US" sz="2000" b="0" i="0" u="none" strike="noStrike" kern="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B Nazanin" panose="00000400000000000000" pitchFamily="2" charset="-78"/>
            </a:endParaRPr>
          </a:p>
        </p:txBody>
      </p:sp>
      <p:sp>
        <p:nvSpPr>
          <p:cNvPr id="6" name="TextBox 5">
            <a:extLst>
              <a:ext uri="{FF2B5EF4-FFF2-40B4-BE49-F238E27FC236}">
                <a16:creationId xmlns:a16="http://schemas.microsoft.com/office/drawing/2014/main" id="{B48BB5C9-C0A5-4095-80BC-76AD747C7A8A}"/>
              </a:ext>
            </a:extLst>
          </p:cNvPr>
          <p:cNvSpPr txBox="1"/>
          <p:nvPr/>
        </p:nvSpPr>
        <p:spPr>
          <a:xfrm>
            <a:off x="2562579" y="388649"/>
            <a:ext cx="7224888" cy="584775"/>
          </a:xfrm>
          <a:prstGeom prst="rect">
            <a:avLst/>
          </a:prstGeom>
          <a:noFill/>
        </p:spPr>
        <p:txBody>
          <a:bodyPr wrap="square">
            <a:spAutoFit/>
          </a:bodyPr>
          <a:lstStyle/>
          <a:p>
            <a:pPr algn="ctr"/>
            <a:r>
              <a:rPr kumimoji="0" lang="fa-IR" sz="3200" b="1" i="0" u="none" strike="noStrike" kern="1200" cap="none" spc="0" normalizeH="0" baseline="0" noProof="0" dirty="0">
                <a:ln>
                  <a:noFill/>
                </a:ln>
                <a:solidFill>
                  <a:srgbClr val="CEA6BB">
                    <a:lumMod val="75000"/>
                  </a:srgbClr>
                </a:solidFill>
                <a:effectLst>
                  <a:outerShdw blurRad="31750" dist="25400" dir="5400000" algn="tl" rotWithShape="0">
                    <a:srgbClr val="000000">
                      <a:alpha val="25000"/>
                    </a:srgbClr>
                  </a:outerShdw>
                </a:effectLst>
                <a:uLnTx/>
                <a:uFillTx/>
                <a:latin typeface="Lucida Sans Unicode"/>
                <a:ea typeface="+mj-ea"/>
                <a:cs typeface="B Titr" panose="00000700000000000000" pitchFamily="2" charset="-78"/>
              </a:rPr>
              <a:t>توانبخشی شنوایی در سالمندان</a:t>
            </a:r>
            <a:endParaRPr lang="en-US" dirty="0"/>
          </a:p>
        </p:txBody>
      </p:sp>
    </p:spTree>
    <p:extLst>
      <p:ext uri="{BB962C8B-B14F-4D97-AF65-F5344CB8AC3E}">
        <p14:creationId xmlns:p14="http://schemas.microsoft.com/office/powerpoint/2010/main" val="271120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67C5B-0EF3-4957-A33F-88D1EB0A0647}"/>
              </a:ext>
            </a:extLst>
          </p:cNvPr>
          <p:cNvSpPr>
            <a:spLocks noGrp="1"/>
          </p:cNvSpPr>
          <p:nvPr>
            <p:ph type="title"/>
          </p:nvPr>
        </p:nvSpPr>
        <p:spPr>
          <a:xfrm>
            <a:off x="4044244" y="398993"/>
            <a:ext cx="6984999" cy="921808"/>
          </a:xfrm>
        </p:spPr>
        <p:txBody>
          <a:bodyPr/>
          <a:lstStyle/>
          <a:p>
            <a:r>
              <a:rPr kumimoji="0" lang="fa-IR" sz="3200" b="1" i="0" u="none" strike="noStrike" kern="1200" cap="none" spc="0" normalizeH="0" baseline="0" noProof="0" dirty="0">
                <a:ln>
                  <a:noFill/>
                </a:ln>
                <a:solidFill>
                  <a:srgbClr val="CEA6BB"/>
                </a:solidFill>
                <a:effectLst>
                  <a:outerShdw blurRad="31750" dist="25400" dir="5400000" algn="tl" rotWithShape="0">
                    <a:srgbClr val="000000">
                      <a:alpha val="25000"/>
                    </a:srgbClr>
                  </a:outerShdw>
                </a:effectLst>
                <a:uLnTx/>
                <a:uFillTx/>
                <a:latin typeface="Lucida Sans Unicode"/>
                <a:ea typeface="+mj-ea"/>
                <a:cs typeface="B Titr" panose="00000700000000000000" pitchFamily="2" charset="-78"/>
              </a:rPr>
              <a:t>نکات مرتبط با تجویز سمعک برای سالمندان </a:t>
            </a:r>
            <a:endParaRPr lang="en-US" dirty="0"/>
          </a:p>
        </p:txBody>
      </p:sp>
      <p:sp>
        <p:nvSpPr>
          <p:cNvPr id="3" name="Content Placeholder 2">
            <a:extLst>
              <a:ext uri="{FF2B5EF4-FFF2-40B4-BE49-F238E27FC236}">
                <a16:creationId xmlns:a16="http://schemas.microsoft.com/office/drawing/2014/main" id="{029EB8FB-3EBA-4F02-AFB0-EECBBD5A09B3}"/>
              </a:ext>
            </a:extLst>
          </p:cNvPr>
          <p:cNvSpPr>
            <a:spLocks noGrp="1"/>
          </p:cNvSpPr>
          <p:nvPr>
            <p:ph idx="1"/>
          </p:nvPr>
        </p:nvSpPr>
        <p:spPr>
          <a:xfrm>
            <a:off x="838199" y="1851378"/>
            <a:ext cx="10642601" cy="4325584"/>
          </a:xfrm>
        </p:spPr>
        <p:txBody>
          <a:bodyPr/>
          <a:lstStyle/>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سمعک</a:t>
            </a:r>
            <a:r>
              <a:rPr kumimoji="0" lang="ar-SA" sz="24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یک</a:t>
            </a:r>
            <a:r>
              <a:rPr kumimoji="0" lang="ar-SA" sz="24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سیستم</a:t>
            </a:r>
            <a:r>
              <a:rPr kumimoji="0" lang="ar-SA" sz="24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تقویت</a:t>
            </a:r>
            <a:r>
              <a:rPr kumimoji="0" lang="ar-SA" sz="2400" b="1" i="0" u="none" strike="noStrike" kern="1200" cap="none" spc="20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کننده</a:t>
            </a:r>
            <a:r>
              <a:rPr kumimoji="0" lang="ar-SA" sz="24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فردی</a:t>
            </a:r>
            <a:r>
              <a:rPr kumimoji="0" lang="ar-SA" sz="24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قابل</a:t>
            </a:r>
            <a:r>
              <a:rPr kumimoji="0" lang="fa-IR"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حمل</a:t>
            </a:r>
            <a:r>
              <a:rPr kumimoji="0" lang="ar-SA" sz="24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است</a:t>
            </a:r>
            <a:r>
              <a:rPr kumimoji="0" lang="ar-SA" sz="2400" b="1" i="0" u="none" strike="noStrike" kern="1200" cap="none" spc="20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که</a:t>
            </a:r>
            <a:r>
              <a:rPr kumimoji="0" lang="ar-SA" sz="24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برای</a:t>
            </a:r>
            <a:r>
              <a:rPr kumimoji="0" lang="ar-SA" sz="24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جبران</a:t>
            </a:r>
            <a:r>
              <a:rPr kumimoji="0" lang="ar-SA" sz="2400" b="1" i="0" u="none" strike="noStrike" kern="1200" cap="none" spc="20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کم</a:t>
            </a:r>
            <a:r>
              <a:rPr kumimoji="0" lang="fa-IR"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شنوایی مورد</a:t>
            </a:r>
            <a:r>
              <a:rPr kumimoji="0" lang="ar-SA" sz="24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استفاده</a:t>
            </a:r>
            <a:r>
              <a:rPr kumimoji="0" lang="ar-SA" sz="24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قرار</a:t>
            </a:r>
            <a:r>
              <a:rPr kumimoji="0" lang="ar-SA" sz="2400" b="1" i="0" u="none" strike="noStrike" kern="1200" cap="none" spc="10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می</a:t>
            </a:r>
            <a:r>
              <a:rPr kumimoji="0" lang="fa-IR"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گ</a:t>
            </a:r>
            <a:r>
              <a:rPr kumimoji="0" lang="fa-IR"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ی</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رد</a:t>
            </a:r>
            <a:r>
              <a:rPr kumimoji="0" lang="en-US"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a:t>
            </a:r>
            <a:r>
              <a:rPr kumimoji="0" lang="en-US" sz="24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fa-IR" sz="24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تقریبا</a:t>
            </a:r>
            <a:r>
              <a:rPr kumimoji="0" lang="ar-SA" sz="24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همه</a:t>
            </a:r>
            <a:r>
              <a:rPr kumimoji="0" lang="ar-SA" sz="24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افراد کم</a:t>
            </a:r>
            <a:r>
              <a:rPr kumimoji="0" lang="fa-IR"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شنوا کاندید</a:t>
            </a:r>
            <a:r>
              <a:rPr kumimoji="0" lang="ar-SA" sz="24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استفاده</a:t>
            </a:r>
            <a:r>
              <a:rPr kumimoji="0" lang="ar-SA" sz="24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از</a:t>
            </a:r>
            <a:r>
              <a:rPr kumimoji="0" lang="ar-SA" sz="2400" b="1" i="0" u="none" strike="noStrike" kern="1200" cap="none" spc="10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fa-IR" sz="2400" b="1" i="0" u="none" strike="noStrike" kern="1200" cap="none" spc="10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معک </a:t>
            </a:r>
            <a:r>
              <a:rPr kumimoji="0" lang="ar-SA" sz="2400" b="1" i="0" u="none" strike="noStrike" kern="120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هستن</a:t>
            </a:r>
            <a:r>
              <a:rPr kumimoji="0" lang="fa-IR" sz="2400" b="1" i="0" u="none" strike="noStrike" kern="120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د.ل</a:t>
            </a:r>
            <a:r>
              <a:rPr kumimoji="0" lang="fa-IR"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زم</a:t>
            </a:r>
            <a:r>
              <a:rPr kumimoji="0" lang="ar-SA" sz="2400" b="1" i="0" u="none" strike="noStrike" kern="1200" cap="none" spc="-9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است</a:t>
            </a:r>
            <a:r>
              <a:rPr kumimoji="0" lang="ar-SA" sz="24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قبل</a:t>
            </a:r>
            <a:r>
              <a:rPr kumimoji="0" lang="ar-SA" sz="2400" b="1" i="0" u="none" strike="noStrike" kern="1200" cap="none" spc="-9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از پیشنهاد </a:t>
            </a:r>
            <a:r>
              <a:rPr kumimoji="0" lang="ar-SA" sz="2400" b="1" i="0" u="none" strike="noStrike" kern="1200" cap="none" spc="-2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سمعک</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به</a:t>
            </a:r>
            <a:r>
              <a:rPr kumimoji="0" lang="ar-SA"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سالمند</a:t>
            </a:r>
            <a:r>
              <a:rPr kumimoji="0" lang="fa-IR"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ابتدا</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مشخص</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شود</a:t>
            </a:r>
            <a:r>
              <a:rPr kumimoji="0" lang="ar-SA" sz="2400" b="1" i="0" u="none" strike="noStrike" kern="1200" cap="none" spc="-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که</a:t>
            </a:r>
            <a:r>
              <a:rPr kumimoji="0" lang="ar-SA" sz="2400" b="1" i="0" u="none" strike="noStrike" kern="1200" cap="none" spc="-4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آیا</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سمعک</a:t>
            </a:r>
            <a:r>
              <a:rPr kumimoji="0" lang="ar-SA"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برای</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فرد</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مناسب</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است</a:t>
            </a:r>
            <a:r>
              <a:rPr kumimoji="0" lang="ar-SA"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a:t>
            </a:r>
            <a:r>
              <a:rPr kumimoji="0" lang="ar-SA" sz="2400" b="1" i="0" u="none" strike="noStrike" kern="1200" cap="none" spc="-2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آیا</a:t>
            </a:r>
            <a:r>
              <a:rPr kumimoji="0" lang="ar-SA"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استفاده</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از</a:t>
            </a:r>
            <a:r>
              <a:rPr kumimoji="0" lang="ar-SA" sz="2400" b="1" i="0" u="none" strike="noStrike" kern="120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سمعک</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مشکل</a:t>
            </a:r>
            <a:r>
              <a:rPr kumimoji="0" lang="fa-IR" sz="24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کم</a:t>
            </a:r>
            <a:r>
              <a:rPr kumimoji="0" lang="fa-IR"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شنوایی</a:t>
            </a:r>
            <a:r>
              <a:rPr kumimoji="0" lang="ar-SA" sz="2400" b="1" i="0" u="none" strike="noStrike" kern="1200" cap="none" spc="-5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او</a:t>
            </a:r>
            <a:r>
              <a:rPr kumimoji="0" lang="ar-SA" sz="2400" b="1" i="0" u="none" strike="noStrike" kern="1200" cap="none" spc="-25"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را</a:t>
            </a:r>
            <a:r>
              <a:rPr kumimoji="0" lang="ar-SA" sz="2400" b="1" i="0" u="none" strike="noStrike" kern="1200" cap="none" spc="-5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حل</a:t>
            </a:r>
            <a:r>
              <a:rPr kumimoji="0" lang="ar-SA" sz="2400" b="1" i="0" u="none" strike="noStrike" kern="1200" cap="none" spc="-5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می</a:t>
            </a:r>
            <a:r>
              <a:rPr kumimoji="0" lang="ar-SA" sz="2400" b="1" i="0" u="none" strike="noStrike" kern="1200" cap="none" spc="105"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کند</a:t>
            </a:r>
            <a:r>
              <a:rPr kumimoji="0" lang="ar-SA" sz="2400" b="1" i="0" u="none" strike="noStrike" kern="1200" cap="none" spc="-5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یا</a:t>
            </a:r>
            <a:r>
              <a:rPr kumimoji="0" lang="ar-SA" sz="2400" b="1" i="0" u="none" strike="noStrike" kern="1200" cap="none" spc="-5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نه</a:t>
            </a:r>
            <a:r>
              <a:rPr kumimoji="0" lang="fa-IR"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بنابراین، قبل از تجویز سمعک باید ارزیابی دقیقی از علل ایجادکننده کم شنوایی درسالمند انجام شود</a:t>
            </a:r>
            <a:r>
              <a:rPr kumimoji="0" lang="en-US"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برای هر فردی که بخواهد از سمعک استفاده کند باید ابتدا یک شنوایی سنجی دقیق انجام شود</a:t>
            </a:r>
            <a:r>
              <a:rPr kumimoji="0" lang="en-US"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به جز پیرگوشی علل پزشکی دیگری نیز برای کم ش</a:t>
            </a: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ن</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وایی مطرح است که از جمله آنها می</a:t>
            </a: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توان به عفونتها، بیماریهای خودایمنی و عوارض جانبی ناشی از برخی داروها اشاره کرد</a:t>
            </a:r>
            <a:r>
              <a:rPr kumimoji="0" lang="en-US"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این علل باید توسط یک پزشک ارزیابی شود و علل پزشکی باید همزمان با توانبخشی شنوایی و تجویز سمعک درمان گردد</a:t>
            </a:r>
            <a:r>
              <a:rPr kumimoji="0" lang="en-US"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به علاوه، فردی که قرار است سمعک برای او تجویز شود لازم است از نظر مشکلات گوش و حلق و بینی ارزیابی شده باشد</a:t>
            </a:r>
            <a:r>
              <a:rPr kumimoji="0" lang="en-US"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با وجود پیشرفتهای زیاد فناوری تولید سمعکها و کوچکتر شدن اندازه آنها، هنوز نسبت به سمعک نگرش منفی وجود دارد</a:t>
            </a:r>
            <a:endParaRPr kumimoji="0" lang="en-US"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endParaRPr>
          </a:p>
          <a:p>
            <a:pPr algn="r" rtl="1"/>
            <a:endParaRPr lang="en-US" dirty="0"/>
          </a:p>
        </p:txBody>
      </p:sp>
      <p:pic>
        <p:nvPicPr>
          <p:cNvPr id="6" name="Picture 5">
            <a:extLst>
              <a:ext uri="{FF2B5EF4-FFF2-40B4-BE49-F238E27FC236}">
                <a16:creationId xmlns:a16="http://schemas.microsoft.com/office/drawing/2014/main" id="{466E554A-C437-4804-803D-7923967EA420}"/>
              </a:ext>
            </a:extLst>
          </p:cNvPr>
          <p:cNvPicPr>
            <a:picLocks noChangeAspect="1"/>
          </p:cNvPicPr>
          <p:nvPr/>
        </p:nvPicPr>
        <p:blipFill>
          <a:blip r:embed="rId2"/>
          <a:stretch>
            <a:fillRect/>
          </a:stretch>
        </p:blipFill>
        <p:spPr>
          <a:xfrm>
            <a:off x="935390" y="280988"/>
            <a:ext cx="2238375" cy="1409700"/>
          </a:xfrm>
          <a:prstGeom prst="rect">
            <a:avLst/>
          </a:prstGeom>
        </p:spPr>
      </p:pic>
    </p:spTree>
    <p:extLst>
      <p:ext uri="{BB962C8B-B14F-4D97-AF65-F5344CB8AC3E}">
        <p14:creationId xmlns:p14="http://schemas.microsoft.com/office/powerpoint/2010/main" val="2565975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0E014E-DFB1-432D-923F-FD6E1265906B}"/>
              </a:ext>
            </a:extLst>
          </p:cNvPr>
          <p:cNvSpPr>
            <a:spLocks noGrp="1"/>
          </p:cNvSpPr>
          <p:nvPr>
            <p:ph idx="1"/>
          </p:nvPr>
        </p:nvSpPr>
        <p:spPr>
          <a:xfrm>
            <a:off x="587022" y="293512"/>
            <a:ext cx="11017955" cy="5883452"/>
          </a:xfrm>
        </p:spPr>
        <p:txBody>
          <a:bodyPr>
            <a:normAutofit fontScale="92500" lnSpcReduction="10000"/>
          </a:bodyPr>
          <a:lstStyle/>
          <a:p>
            <a:pPr marL="324485" marR="620395" lvl="0" indent="0" algn="just" defTabSz="914400" rtl="1" eaLnBrk="1" fontAlgn="auto" latinLnBrk="0" hangingPunct="1">
              <a:lnSpc>
                <a:spcPct val="130000"/>
              </a:lnSpc>
              <a:spcBef>
                <a:spcPts val="20"/>
              </a:spcBef>
              <a:spcAft>
                <a:spcPts val="0"/>
              </a:spcAft>
              <a:buClr>
                <a:srgbClr val="CEA6BB"/>
              </a:buClr>
              <a:buSzPct val="68000"/>
              <a:buFont typeface="Wingdings 3"/>
              <a:buNone/>
              <a:tabLst/>
              <a:defRPr/>
            </a:pP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قبل</a:t>
            </a:r>
            <a:r>
              <a:rPr kumimoji="0" lang="ar-SA" sz="2400" b="1" i="0" u="none" strike="noStrike" kern="1200" cap="none" spc="-2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از</a:t>
            </a:r>
            <a:r>
              <a:rPr kumimoji="0" lang="ar-SA" sz="2400" b="1" i="0" u="none" strike="noStrike" kern="1200" cap="none" spc="20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تعیین</a:t>
            </a:r>
            <a:r>
              <a:rPr kumimoji="0" lang="ar-SA" sz="2400" b="1" i="0" u="none" strike="noStrike" kern="1200" cap="none" spc="-2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اندازه</a:t>
            </a:r>
            <a:r>
              <a:rPr kumimoji="0" lang="ar-SA" sz="2400" b="1" i="0" u="none" strike="noStrike" kern="1200" cap="none" spc="-2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 مناسب</a:t>
            </a:r>
            <a:r>
              <a:rPr kumimoji="0" lang="ar-SA" sz="2400" b="1" i="0" u="none" strike="noStrike" kern="1200" cap="none" spc="17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کردن </a:t>
            </a:r>
            <a:r>
              <a:rPr kumimoji="0" lang="ar-SA" sz="2400" b="1" i="0" u="none" strike="noStrike" kern="1200" cap="none" spc="-2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سمعک</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برای</a:t>
            </a:r>
            <a:r>
              <a:rPr kumimoji="0" lang="ar-SA"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فرد</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سالمند،</a:t>
            </a:r>
            <a:r>
              <a:rPr kumimoji="0" lang="ar-SA"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fa-IR"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لا</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زم</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است</a:t>
            </a:r>
            <a:r>
              <a:rPr kumimoji="0" lang="ar-SA"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عوامل</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مختلف</a:t>
            </a:r>
            <a:r>
              <a:rPr kumimoji="0" lang="ar-SA"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ارتباطی،</a:t>
            </a:r>
            <a:r>
              <a:rPr kumimoji="0" lang="ar-SA"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جسمی،</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روانی</a:t>
            </a:r>
            <a:r>
              <a:rPr kumimoji="0" lang="ar-SA"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a:t>
            </a:r>
            <a:r>
              <a:rPr kumimoji="0" lang="ar-SA" sz="2400" b="1" i="0" u="none" strike="noStrike" kern="1200" cap="none" spc="-4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اجتماعی</a:t>
            </a:r>
            <a:r>
              <a:rPr kumimoji="0" lang="ar-SA" sz="2400" b="1" i="0" u="none" strike="noStrike" kern="1200" cap="none" spc="-6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را</a:t>
            </a:r>
            <a:r>
              <a:rPr kumimoji="0" lang="ar-SA"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در</a:t>
            </a:r>
            <a:r>
              <a:rPr kumimoji="0" lang="ar-SA" sz="2400" b="1" i="0" u="none" strike="noStrike" kern="1200" cap="none" spc="-1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نظر</a:t>
            </a:r>
            <a:r>
              <a:rPr kumimoji="0" lang="ar-SA" sz="2400" b="1" i="0" u="none" strike="noStrike" kern="1200" cap="none" spc="9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گرفت</a:t>
            </a:r>
            <a:r>
              <a:rPr kumimoji="0" lang="en-US"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a:t>
            </a:r>
            <a:r>
              <a:rPr kumimoji="0" lang="en-US"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endParaRPr kumimoji="0" lang="fa-IR"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endParaRPr>
          </a:p>
          <a:p>
            <a:pPr marL="324485" marR="620395" lvl="0" indent="0" algn="just" defTabSz="914400" rtl="1" eaLnBrk="1" fontAlgn="auto" latinLnBrk="0" hangingPunct="1">
              <a:lnSpc>
                <a:spcPct val="130000"/>
              </a:lnSpc>
              <a:spcBef>
                <a:spcPts val="20"/>
              </a:spcBef>
              <a:spcAft>
                <a:spcPts val="0"/>
              </a:spcAft>
              <a:buClr>
                <a:srgbClr val="CEA6BB"/>
              </a:buClr>
              <a:buSzPct val="68000"/>
              <a:buFont typeface="Wingdings 3"/>
              <a:buNone/>
              <a:tabLst/>
              <a:defRPr/>
            </a:pP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مواردی</a:t>
            </a:r>
            <a:r>
              <a:rPr kumimoji="0" lang="ar-SA" sz="2400" b="1" i="0" u="none" strike="noStrike" kern="1200" cap="none" spc="-3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که</a:t>
            </a:r>
            <a:r>
              <a:rPr kumimoji="0" lang="fa-IR" sz="24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2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هنگام</a:t>
            </a:r>
            <a:r>
              <a:rPr kumimoji="0" lang="ar-SA" sz="2400" b="1" i="0" u="none" strike="noStrike" kern="1200" cap="none" spc="-5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پیشنهاد</a:t>
            </a:r>
            <a:r>
              <a:rPr kumimoji="0" lang="ar-SA" sz="2400" b="1" i="0" u="none" strike="noStrike" kern="1200" cap="none" spc="-4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استفاده</a:t>
            </a:r>
            <a:r>
              <a:rPr kumimoji="0" lang="ar-SA" sz="2400" b="1" i="0" u="none" strike="noStrike" kern="1200" cap="none" spc="-4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از</a:t>
            </a:r>
            <a:r>
              <a:rPr kumimoji="0" lang="ar-SA" sz="2400" b="1" i="0" u="none" strike="noStrike" kern="1200" cap="none" spc="14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سمعک</a:t>
            </a:r>
            <a:r>
              <a:rPr kumimoji="0" lang="ar-SA" sz="2400" b="1" i="0" u="none" strike="noStrike" kern="1200" cap="none" spc="-4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باید</a:t>
            </a:r>
            <a:r>
              <a:rPr kumimoji="0" lang="ar-SA" sz="2400" b="1" i="0" u="none" strike="noStrike" kern="1200" cap="none" spc="-4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مدنظر</a:t>
            </a:r>
            <a:r>
              <a:rPr kumimoji="0" lang="ar-SA" sz="2400" b="1" i="0" u="none" strike="noStrike" kern="1200" cap="none" spc="14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قرار</a:t>
            </a:r>
            <a:r>
              <a:rPr kumimoji="0" lang="ar-SA" sz="2400" b="1" i="0" u="none" strike="noStrike" kern="1200" cap="none" spc="14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بگیرد</a:t>
            </a:r>
            <a:r>
              <a:rPr kumimoji="0" lang="ar-SA" sz="2400" b="1" i="0" u="none" strike="noStrike" kern="1200" cap="none" spc="-4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عبارتند</a:t>
            </a:r>
            <a:r>
              <a:rPr kumimoji="0" lang="ar-SA" sz="2400" b="1" i="0" u="none" strike="noStrike" kern="1200" cap="none" spc="-5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از</a:t>
            </a:r>
            <a:r>
              <a:rPr kumimoji="0" lang="en-US"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a:t>
            </a:r>
            <a:endPar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B Nazanin" panose="00000400000000000000" pitchFamily="2" charset="-78"/>
            </a:endParaRPr>
          </a:p>
          <a:p>
            <a:pPr marL="483743" marR="394970" lvl="0" indent="-342900" algn="just" defTabSz="914400" rtl="1" eaLnBrk="1" fontAlgn="auto" latinLnBrk="0" hangingPunct="1">
              <a:lnSpc>
                <a:spcPct val="100000"/>
              </a:lnSpc>
              <a:spcBef>
                <a:spcPts val="490"/>
              </a:spcBef>
              <a:spcAft>
                <a:spcPts val="0"/>
              </a:spcAft>
              <a:buClr>
                <a:srgbClr val="CEA6BB"/>
              </a:buClr>
              <a:buSzPct val="68000"/>
              <a:buFont typeface="Wingdings" panose="05000000000000000000" pitchFamily="2" charset="2"/>
              <a:buChar char="v"/>
              <a:tabLst/>
              <a:defRPr/>
            </a:pP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تجربه</a:t>
            </a:r>
            <a:r>
              <a:rPr kumimoji="0" lang="ar-SA" sz="2400" b="1" i="0" u="none" strike="noStrike" kern="1200" cap="none" spc="-4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قبلی</a:t>
            </a:r>
            <a:r>
              <a:rPr kumimoji="0" lang="ar-SA" sz="2400" b="1" i="0" u="none" strike="noStrike" kern="1200" cap="none" spc="-5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استفاده</a:t>
            </a:r>
            <a:r>
              <a:rPr kumimoji="0" lang="ar-SA" sz="2400" b="1" i="0" u="none" strike="noStrike" kern="1200" cap="none" spc="-4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از</a:t>
            </a:r>
            <a:r>
              <a:rPr kumimoji="0" lang="ar-SA" sz="2400" b="1" i="0" u="none" strike="noStrike" kern="1200" cap="none" spc="-3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سمعک</a:t>
            </a:r>
            <a:endPar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B Nazanin" panose="00000400000000000000" pitchFamily="2" charset="-78"/>
            </a:endParaRPr>
          </a:p>
          <a:p>
            <a:pPr marL="483743" marR="394970" lvl="0" indent="-342900" algn="just" defTabSz="914400" rtl="1" eaLnBrk="1" fontAlgn="auto" latinLnBrk="0" hangingPunct="1">
              <a:lnSpc>
                <a:spcPct val="100000"/>
              </a:lnSpc>
              <a:spcBef>
                <a:spcPts val="490"/>
              </a:spcBef>
              <a:spcAft>
                <a:spcPts val="0"/>
              </a:spcAft>
              <a:buClr>
                <a:srgbClr val="CEA6BB"/>
              </a:buClr>
              <a:buSzPct val="68000"/>
              <a:buFont typeface="Wingdings" panose="05000000000000000000" pitchFamily="2" charset="2"/>
              <a:buChar char="v"/>
              <a:tabLst/>
              <a:defRPr/>
            </a:pP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مسائل</a:t>
            </a:r>
            <a:r>
              <a:rPr kumimoji="0" lang="ar-SA" sz="2400" b="1" i="0" u="none" strike="noStrike" kern="1200" cap="none" spc="-5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مالی</a:t>
            </a:r>
            <a:r>
              <a:rPr kumimoji="0" lang="ar-SA" sz="2400" b="1" i="0" u="none" strike="noStrike" kern="1200" cap="none" spc="-5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a:t>
            </a:r>
            <a:r>
              <a:rPr kumimoji="0" lang="ar-SA" sz="2400" b="1" i="0" u="none" strike="noStrike" kern="1200" cap="none" spc="-3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امکان</a:t>
            </a:r>
            <a:r>
              <a:rPr kumimoji="0" lang="ar-SA" sz="2400" b="1" i="0" u="none" strike="noStrike" kern="1200" cap="none" spc="-5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پرداخت</a:t>
            </a:r>
            <a:r>
              <a:rPr kumimoji="0" lang="ar-SA" sz="2400" b="1" i="0" u="none" strike="noStrike" kern="1200" cap="none" spc="-5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هزینه</a:t>
            </a:r>
            <a:endPar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B Nazanin" panose="00000400000000000000" pitchFamily="2" charset="-78"/>
            </a:endParaRPr>
          </a:p>
          <a:p>
            <a:pPr marL="483743" marR="394970" lvl="0" indent="-342900" algn="just" defTabSz="914400" rtl="1" eaLnBrk="1" fontAlgn="auto" latinLnBrk="0" hangingPunct="1">
              <a:lnSpc>
                <a:spcPct val="100000"/>
              </a:lnSpc>
              <a:spcBef>
                <a:spcPts val="490"/>
              </a:spcBef>
              <a:spcAft>
                <a:spcPts val="0"/>
              </a:spcAft>
              <a:buClr>
                <a:srgbClr val="CEA6BB"/>
              </a:buClr>
              <a:buSzPct val="68000"/>
              <a:buFont typeface="Wingdings" panose="05000000000000000000" pitchFamily="2" charset="2"/>
              <a:buChar char="v"/>
              <a:tabLst/>
              <a:defRPr/>
            </a:pP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نگرش</a:t>
            </a:r>
            <a:r>
              <a:rPr kumimoji="0" lang="ar-SA" sz="24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فرد</a:t>
            </a:r>
            <a:r>
              <a:rPr kumimoji="0" lang="ar-SA" sz="24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به</a:t>
            </a:r>
            <a:r>
              <a:rPr kumimoji="0" lang="ar-SA" sz="2400" b="1" i="0" u="none" strike="noStrike" kern="1200" cap="none" spc="-9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سمعک</a:t>
            </a:r>
            <a:endPar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B Nazanin" panose="00000400000000000000" pitchFamily="2" charset="-78"/>
            </a:endParaRPr>
          </a:p>
          <a:p>
            <a:pPr marL="483743" marR="394970" lvl="0" indent="-342900" algn="just" defTabSz="914400" rtl="1" eaLnBrk="1" fontAlgn="auto" latinLnBrk="0" hangingPunct="1">
              <a:lnSpc>
                <a:spcPct val="100000"/>
              </a:lnSpc>
              <a:spcBef>
                <a:spcPts val="490"/>
              </a:spcBef>
              <a:spcAft>
                <a:spcPts val="0"/>
              </a:spcAft>
              <a:buClr>
                <a:srgbClr val="CEA6BB"/>
              </a:buClr>
              <a:buSzPct val="68000"/>
              <a:buFont typeface="Wingdings" panose="05000000000000000000" pitchFamily="2" charset="2"/>
              <a:buChar char="v"/>
              <a:tabLst/>
              <a:defRPr/>
            </a:pP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درجه</a:t>
            </a:r>
            <a:r>
              <a:rPr kumimoji="0" lang="ar-SA" sz="2400" b="1" i="0" u="none" strike="noStrike" kern="1200" cap="none" spc="-9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a:t>
            </a:r>
            <a:r>
              <a:rPr kumimoji="0" lang="ar-SA" sz="2400" b="1" i="0" u="none" strike="noStrike" kern="1200" cap="none" spc="-7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میزان</a:t>
            </a:r>
            <a:r>
              <a:rPr kumimoji="0" lang="ar-SA" sz="2400" b="1" i="0" u="none" strike="noStrike" kern="1200" cap="none" spc="5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کم</a:t>
            </a:r>
            <a:r>
              <a:rPr kumimoji="0" lang="fa-IR"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شنوایی</a:t>
            </a:r>
            <a:endPar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B Nazanin" panose="00000400000000000000" pitchFamily="2" charset="-78"/>
            </a:endParaRPr>
          </a:p>
          <a:p>
            <a:pPr marL="483743" marR="394970" lvl="0" indent="-342900" algn="just" defTabSz="914400" rtl="1" eaLnBrk="1" fontAlgn="auto" latinLnBrk="0" hangingPunct="1">
              <a:lnSpc>
                <a:spcPct val="100000"/>
              </a:lnSpc>
              <a:spcBef>
                <a:spcPts val="490"/>
              </a:spcBef>
              <a:spcAft>
                <a:spcPts val="0"/>
              </a:spcAft>
              <a:buClr>
                <a:srgbClr val="CEA6BB"/>
              </a:buClr>
              <a:buSzPct val="68000"/>
              <a:buFont typeface="Wingdings" panose="05000000000000000000" pitchFamily="2" charset="2"/>
              <a:buChar char="v"/>
              <a:tabLst/>
              <a:defRPr/>
            </a:pP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میزان</a:t>
            </a:r>
            <a:r>
              <a:rPr kumimoji="0" lang="ar-SA" sz="2400" b="1" i="0" u="none" strike="noStrike" kern="1200" cap="none" spc="-8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نیاز</a:t>
            </a:r>
            <a:r>
              <a:rPr kumimoji="0" lang="ar-SA" sz="2400" b="1" i="0" u="none" strike="noStrike" kern="1200" cap="none" spc="-5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به</a:t>
            </a:r>
            <a:r>
              <a:rPr kumimoji="0" lang="ar-SA" sz="2400" b="1" i="0" u="none" strike="noStrike" kern="1200" cap="none" spc="-8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سمعک</a:t>
            </a:r>
            <a:endPar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B Nazanin" panose="00000400000000000000" pitchFamily="2" charset="-78"/>
            </a:endParaRPr>
          </a:p>
          <a:p>
            <a:pPr marL="483743" marR="394970" lvl="0" indent="-342900" algn="just" defTabSz="914400" rtl="1" eaLnBrk="1" fontAlgn="auto" latinLnBrk="0" hangingPunct="1">
              <a:lnSpc>
                <a:spcPct val="100000"/>
              </a:lnSpc>
              <a:spcBef>
                <a:spcPts val="490"/>
              </a:spcBef>
              <a:spcAft>
                <a:spcPts val="0"/>
              </a:spcAft>
              <a:buClr>
                <a:srgbClr val="CEA6BB"/>
              </a:buClr>
              <a:buSzPct val="68000"/>
              <a:buFont typeface="Wingdings" panose="05000000000000000000" pitchFamily="2" charset="2"/>
              <a:buChar char="v"/>
              <a:tabLst/>
              <a:defRPr/>
            </a:pP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مهارتهای</a:t>
            </a:r>
            <a:r>
              <a:rPr kumimoji="0" lang="ar-SA" sz="2400" b="1" i="0" u="none" strike="noStrike" kern="1200" cap="none" spc="-3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بینایی</a:t>
            </a:r>
            <a:r>
              <a:rPr kumimoji="0" lang="ar-SA" sz="2400" b="1" i="0" u="none" strike="noStrike" kern="1200" cap="none" spc="-3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و</a:t>
            </a:r>
            <a:r>
              <a:rPr kumimoji="0" lang="ar-SA" sz="2400" b="1" i="0" u="none" strike="noStrike" kern="120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توانایی</a:t>
            </a:r>
            <a:r>
              <a:rPr kumimoji="0" lang="ar-SA" sz="2400" b="1" i="0" u="none" strike="noStrike" kern="1200" cap="none" spc="-3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استفاده</a:t>
            </a:r>
            <a:r>
              <a:rPr kumimoji="0" lang="ar-SA" sz="2400" b="1" i="0" u="none" strike="noStrike" kern="1200" cap="none" spc="-3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از</a:t>
            </a:r>
            <a:r>
              <a:rPr kumimoji="0" lang="ar-SA" sz="2400" b="1" i="0" u="none" strike="noStrike" kern="1200" cap="none" spc="3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دست</a:t>
            </a:r>
            <a:endPar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B Nazanin" panose="00000400000000000000" pitchFamily="2" charset="-78"/>
            </a:endParaRPr>
          </a:p>
          <a:p>
            <a:pPr marL="452628" marR="0" lvl="0" indent="-342900" algn="just" defTabSz="914400" rtl="1" eaLnBrk="1" fontAlgn="auto" latinLnBrk="0" hangingPunct="1">
              <a:lnSpc>
                <a:spcPct val="100000"/>
              </a:lnSpc>
              <a:spcBef>
                <a:spcPts val="400"/>
              </a:spcBef>
              <a:spcAft>
                <a:spcPts val="0"/>
              </a:spcAft>
              <a:buClr>
                <a:srgbClr val="CEA6BB"/>
              </a:buClr>
              <a:buSzPct val="68000"/>
              <a:buFont typeface="Wingdings" panose="05000000000000000000" pitchFamily="2" charset="2"/>
              <a:buChar char="v"/>
              <a:tabLst/>
              <a:defRPr/>
            </a:pP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توصیه</a:t>
            </a:r>
            <a:r>
              <a:rPr kumimoji="0" lang="ar-SA" sz="2400" b="1" i="0" u="none" strike="noStrike" kern="1200" cap="none" spc="-10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سایر</a:t>
            </a:r>
            <a:r>
              <a:rPr kumimoji="0" lang="ar-SA" sz="2400" b="1" i="0" u="none" strike="noStrike" kern="1200" cap="none" spc="6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rPr>
              <a:t>متخصصان</a:t>
            </a:r>
            <a:endParaRPr kumimoji="0" lang="fa-IR"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B Nazanin" panose="00000400000000000000" pitchFamily="2" charset="-78"/>
            </a:endParaRPr>
          </a:p>
          <a:p>
            <a:pPr marL="452628" marR="0" lvl="0" indent="-342900" algn="just" defTabSz="914400" rtl="1" eaLnBrk="1" fontAlgn="auto" latinLnBrk="0" hangingPunct="1">
              <a:lnSpc>
                <a:spcPct val="100000"/>
              </a:lnSpc>
              <a:spcBef>
                <a:spcPts val="400"/>
              </a:spcBef>
              <a:spcAft>
                <a:spcPts val="0"/>
              </a:spcAft>
              <a:buClr>
                <a:srgbClr val="CEA6BB"/>
              </a:buClr>
              <a:buSzPct val="68000"/>
              <a:buFont typeface="Wingdings" panose="05000000000000000000" pitchFamily="2" charset="2"/>
              <a:buChar char="v"/>
              <a:tabLst/>
              <a:defRPr/>
            </a:pP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اندازه</a:t>
            </a:r>
            <a:r>
              <a:rPr kumimoji="0" lang="fa-IR"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گیری</a:t>
            </a:r>
            <a:r>
              <a:rPr kumimoji="0" lang="ar-SA" sz="2400" b="1" i="0" u="none" strike="noStrike" kern="1200" cap="none" spc="-10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آ</a:t>
            </a:r>
            <a:r>
              <a:rPr kumimoji="0" lang="fa-IR"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س</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تانه</a:t>
            </a:r>
            <a:r>
              <a:rPr kumimoji="0" lang="ar-SA" sz="2400" b="1" i="0" u="none" strike="noStrike" kern="120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شنوایی،</a:t>
            </a:r>
            <a:r>
              <a:rPr kumimoji="0" lang="ar-SA" sz="2400" b="1" i="0" u="none" strike="noStrike" kern="1200" cap="none" spc="-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وضعیت</a:t>
            </a:r>
            <a:r>
              <a:rPr kumimoji="0" lang="ar-SA" sz="2400" b="1" i="0" u="none" strike="noStrike" kern="120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پرده،</a:t>
            </a:r>
            <a:r>
              <a:rPr kumimoji="0" lang="ar-SA" sz="2400" b="1" i="0" u="none" strike="noStrike" kern="1200" cap="none" spc="-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پشت</a:t>
            </a:r>
            <a:r>
              <a:rPr kumimoji="0" lang="ar-SA" sz="2400" b="1" i="0" u="none" strike="noStrike" kern="120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پرده</a:t>
            </a:r>
            <a:r>
              <a:rPr kumimoji="0" lang="ar-SA" sz="2400" b="1" i="0" u="none" strike="noStrike" kern="1200" cap="none" spc="2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گوش،</a:t>
            </a:r>
            <a:r>
              <a:rPr kumimoji="0" lang="ar-SA" sz="2400" b="1" i="0" u="none" strike="noStrike" kern="1200" cap="none" spc="-1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شرایط</a:t>
            </a:r>
            <a:r>
              <a:rPr kumimoji="0" lang="fa-IR" sz="2400" b="1" i="0" u="none" strike="noStrike" kern="1200" cap="none" spc="0"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10"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پزشکی</a:t>
            </a:r>
            <a:r>
              <a:rPr kumimoji="0" lang="ar-SA" sz="2400" b="1" i="0" u="none" strike="noStrike" kern="1200" cap="none" spc="-75"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افراد</a:t>
            </a:r>
            <a:r>
              <a:rPr kumimoji="0" lang="ar-SA" sz="2400" b="1" i="0" u="none" strike="noStrike" kern="1200" cap="none" spc="-75"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و</a:t>
            </a:r>
            <a:r>
              <a:rPr kumimoji="0" lang="ar-SA" sz="2400" b="1" i="0" u="none" strike="noStrike" kern="1200" cap="none" spc="-65"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ضرورت</a:t>
            </a:r>
            <a:r>
              <a:rPr kumimoji="0" lang="ar-SA" sz="2400" b="1" i="0" u="none" strike="noStrike" kern="1200" cap="none" spc="-75"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انجام</a:t>
            </a:r>
            <a:r>
              <a:rPr kumimoji="0" lang="ar-SA" sz="2400" b="1" i="0" u="none" strike="noStrike" kern="1200" cap="none" spc="-75"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درمانهای</a:t>
            </a:r>
            <a:r>
              <a:rPr kumimoji="0" lang="ar-SA" sz="2400" b="1" i="0" u="none" strike="noStrike" kern="1200" cap="none" spc="-75"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پزشکی</a:t>
            </a:r>
            <a:r>
              <a:rPr kumimoji="0" lang="ar-SA" sz="2400" b="1" i="0" u="none" strike="noStrike" kern="1200" cap="none" spc="-75"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یا</a:t>
            </a:r>
            <a:r>
              <a:rPr kumimoji="0" lang="ar-SA" sz="2400" b="1" i="0" u="none" strike="noStrike" kern="1200" cap="none" spc="-75"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 </a:t>
            </a:r>
            <a:r>
              <a:rPr kumimoji="0" lang="ar-SA" sz="2400" b="1" i="0" u="none" strike="noStrike" kern="1200" cap="none" spc="0"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جراحی</a:t>
            </a:r>
            <a:r>
              <a:rPr kumimoji="0" lang="ar-SA" sz="2400" b="1" i="0" u="none" strike="noStrike" kern="1200" cap="none" spc="-75"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rPr>
              <a:t> </a:t>
            </a:r>
            <a:endParaRPr kumimoji="0" lang="fa-IR" sz="2400" b="1" i="0" u="none" strike="noStrike" kern="1200" cap="none" spc="-75" normalizeH="0" baseline="0" noProof="0" dirty="0">
              <a:ln>
                <a:noFill/>
              </a:ln>
              <a:solidFill>
                <a:srgbClr val="231F20"/>
              </a:solidFill>
              <a:effectLst/>
              <a:uLnTx/>
              <a:uFillTx/>
              <a:latin typeface="Lucida Sans Unicode"/>
              <a:ea typeface="Times New Roman" panose="02020603050405020304" pitchFamily="18" charset="0"/>
              <a:cs typeface="Times New Roman" panose="02020603050405020304" pitchFamily="18" charset="0"/>
            </a:endParaRPr>
          </a:p>
          <a:p>
            <a:pPr marL="452628" marR="0" lvl="0" indent="-342900" algn="just" defTabSz="914400" rtl="1" eaLnBrk="1" fontAlgn="auto" latinLnBrk="0" hangingPunct="1">
              <a:lnSpc>
                <a:spcPct val="100000"/>
              </a:lnSpc>
              <a:spcBef>
                <a:spcPts val="400"/>
              </a:spcBef>
              <a:spcAft>
                <a:spcPts val="0"/>
              </a:spcAft>
              <a:buClr>
                <a:srgbClr val="CEA6BB"/>
              </a:buClr>
              <a:buSzPct val="68000"/>
              <a:buFont typeface="Wingdings" panose="05000000000000000000" pitchFamily="2" charset="2"/>
              <a:buChar char="v"/>
              <a:tabLst/>
              <a:defRPr/>
            </a:pPr>
            <a:r>
              <a:rPr kumimoji="0" lang="fa-IR" sz="2400" b="1" i="0" u="none" strike="noStrike" kern="1200" cap="none" spc="-7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عوامل جسمی</a:t>
            </a:r>
          </a:p>
          <a:p>
            <a:pPr marL="591693" marR="394970" lvl="0" indent="-342900" algn="just" defTabSz="914400" rtl="1" eaLnBrk="1" fontAlgn="auto" latinLnBrk="0" hangingPunct="1">
              <a:lnSpc>
                <a:spcPct val="100000"/>
              </a:lnSpc>
              <a:spcBef>
                <a:spcPts val="490"/>
              </a:spcBef>
              <a:spcAft>
                <a:spcPts val="0"/>
              </a:spcAft>
              <a:buClr>
                <a:srgbClr val="CEA6BB"/>
              </a:buClr>
              <a:buSzPct val="68000"/>
              <a:buFont typeface="Wingdings" panose="05000000000000000000" pitchFamily="2" charset="2"/>
              <a:buChar char="v"/>
              <a:tabLst/>
              <a:defRPr/>
            </a:pPr>
            <a:r>
              <a:rPr kumimoji="0" lang="fa-IR" sz="2400" b="1" i="0" u="none" strike="noStrike" kern="1200" cap="none" spc="-75" normalizeH="0" baseline="0" noProof="0" dirty="0">
                <a:ln>
                  <a:noFill/>
                </a:ln>
                <a:solidFill>
                  <a:srgbClr val="231F2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سازگاری:</a:t>
            </a:r>
          </a:p>
          <a:p>
            <a:pPr marL="248793" marR="394970" lvl="0" indent="0" algn="just" defTabSz="914400" rtl="1" eaLnBrk="1" fontAlgn="auto" latinLnBrk="0" hangingPunct="1">
              <a:lnSpc>
                <a:spcPct val="100000"/>
              </a:lnSpc>
              <a:spcBef>
                <a:spcPts val="490"/>
              </a:spcBef>
              <a:spcAft>
                <a:spcPts val="0"/>
              </a:spcAft>
              <a:buClr>
                <a:srgbClr val="CEA6BB"/>
              </a:buClr>
              <a:buSzPct val="68000"/>
              <a:buNone/>
              <a:tabLst/>
              <a:defRPr/>
            </a:pPr>
            <a:r>
              <a:rPr kumimoji="0" lang="ar-SA" sz="2400" b="1" i="0" u="none" strike="noStrike" kern="1200" cap="none" spc="-1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در</a:t>
            </a:r>
            <a:r>
              <a:rPr kumimoji="0" lang="ar-SA" sz="2400" b="1" i="0" u="none" strike="noStrike" kern="1200" cap="none" spc="-55"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1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نظر</a:t>
            </a:r>
            <a:r>
              <a:rPr kumimoji="0" lang="ar-SA" sz="2400" b="1" i="0" u="none" strike="noStrike" kern="1200" cap="none" spc="55"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1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گرفتن</a:t>
            </a:r>
            <a:r>
              <a:rPr kumimoji="0" lang="ar-SA" sz="2400" b="1" i="0" u="none" strike="noStrike" kern="1200" cap="none" spc="-7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1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زمان</a:t>
            </a:r>
            <a:r>
              <a:rPr kumimoji="0" lang="fa-IR" sz="2400" b="1" i="0" u="none" strike="noStrike" kern="1200" cap="none" spc="-2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2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کافی</a:t>
            </a:r>
            <a:r>
              <a:rPr kumimoji="0" lang="ar-SA" sz="2400" b="1" i="0" u="none" strike="noStrike" kern="1200" cap="none" spc="-8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برای</a:t>
            </a:r>
            <a:r>
              <a:rPr kumimoji="0" lang="ar-SA" sz="2400" b="1" i="0" u="none" strike="noStrike" kern="1200" cap="none" spc="-8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ایجاد</a:t>
            </a:r>
            <a:r>
              <a:rPr kumimoji="0" lang="ar-SA" sz="2400" b="1" i="0" u="none" strike="noStrike" kern="1200" cap="none" spc="-8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سازگاری</a:t>
            </a:r>
            <a:r>
              <a:rPr kumimoji="0" lang="ar-SA" sz="2400" b="1" i="0" u="none" strike="noStrike" kern="1200" cap="none" spc="-8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شنوایی</a:t>
            </a:r>
            <a:r>
              <a:rPr kumimoji="0" lang="ar-SA" sz="2400" b="1" i="0" u="none" strike="noStrike" kern="1200" cap="none" spc="-8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و</a:t>
            </a:r>
            <a:r>
              <a:rPr kumimoji="0" lang="ar-SA" sz="2400" b="1" i="0" u="none" strike="noStrike" kern="1200" cap="none" spc="-55"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شناخت</a:t>
            </a:r>
            <a:r>
              <a:rPr kumimoji="0" lang="ar-SA" sz="2400" b="1" i="0" u="none" strike="noStrike" kern="1200" cap="none" spc="-8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سمعک</a:t>
            </a:r>
            <a:r>
              <a:rPr kumimoji="0" lang="ar-SA" sz="2400" b="1" i="0" u="none" strike="noStrike" kern="1200" cap="none" spc="-8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در</a:t>
            </a:r>
            <a:r>
              <a:rPr kumimoji="0" lang="ar-SA" sz="2400" b="1" i="0" u="none" strike="noStrike" kern="1200" cap="none" spc="85"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سالمند</a:t>
            </a:r>
            <a:r>
              <a:rPr kumimoji="0" lang="ar-SA" sz="2400" b="1" i="0" u="none" strike="noStrike" kern="1200" cap="none" spc="-85"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ضرورت</a:t>
            </a:r>
            <a:r>
              <a:rPr kumimoji="0" lang="ar-SA" sz="2400" b="1" i="0" u="none" strike="noStrike" kern="1200" cap="none" spc="-8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ar-SA" sz="2400" b="1" i="0" u="none" strike="noStrike" kern="1200" cap="none" spc="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Arial" panose="020B0604020202020204" pitchFamily="34" charset="0"/>
              </a:rPr>
              <a:t>دارد</a:t>
            </a:r>
            <a:r>
              <a:rPr kumimoji="0" lang="en-US" sz="2400" b="1" i="0" u="none" strike="noStrike" kern="1200" cap="none" spc="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mn-cs"/>
              </a:rPr>
              <a:t>.</a:t>
            </a:r>
          </a:p>
          <a:p>
            <a:pPr marL="483743" marR="394970" lvl="0" indent="-342900" algn="r" defTabSz="914400" rtl="1" eaLnBrk="1" fontAlgn="auto" latinLnBrk="0" hangingPunct="1">
              <a:lnSpc>
                <a:spcPct val="100000"/>
              </a:lnSpc>
              <a:spcBef>
                <a:spcPts val="490"/>
              </a:spcBef>
              <a:spcAft>
                <a:spcPts val="0"/>
              </a:spcAft>
              <a:buClr>
                <a:srgbClr val="CEA6BB"/>
              </a:buClr>
              <a:buSzPct val="68000"/>
              <a:buFont typeface="Wingdings" panose="05000000000000000000" pitchFamily="2" charset="2"/>
              <a:buChar char="v"/>
              <a:tabLst/>
              <a:defRPr/>
            </a:pPr>
            <a:endParaRPr kumimoji="0" lang="en-US" sz="2000" b="0" i="0" u="none" strike="noStrike" kern="1200" cap="none" spc="0" normalizeH="0" baseline="0" noProof="0" dirty="0">
              <a:ln>
                <a:noFill/>
              </a:ln>
              <a:solidFill>
                <a:srgbClr val="FF0000"/>
              </a:solidFill>
              <a:effectLst/>
              <a:uLnTx/>
              <a:uFillTx/>
              <a:latin typeface="Times New Roman" panose="02020603050405020304" pitchFamily="18" charset="0"/>
              <a:ea typeface="Times New Roman" panose="02020603050405020304" pitchFamily="18" charset="0"/>
              <a:cs typeface="B Nazanin" panose="00000400000000000000" pitchFamily="2" charset="-78"/>
            </a:endParaRPr>
          </a:p>
          <a:p>
            <a:endParaRPr lang="en-US" dirty="0"/>
          </a:p>
        </p:txBody>
      </p:sp>
      <p:pic>
        <p:nvPicPr>
          <p:cNvPr id="4" name="Picture 3">
            <a:extLst>
              <a:ext uri="{FF2B5EF4-FFF2-40B4-BE49-F238E27FC236}">
                <a16:creationId xmlns:a16="http://schemas.microsoft.com/office/drawing/2014/main" id="{765CE000-0F40-4F2A-B3EB-F6EB88A9140D}"/>
              </a:ext>
            </a:extLst>
          </p:cNvPr>
          <p:cNvPicPr>
            <a:picLocks noChangeAspect="1"/>
          </p:cNvPicPr>
          <p:nvPr/>
        </p:nvPicPr>
        <p:blipFill>
          <a:blip r:embed="rId2"/>
          <a:stretch>
            <a:fillRect/>
          </a:stretch>
        </p:blipFill>
        <p:spPr>
          <a:xfrm>
            <a:off x="2021416" y="1970176"/>
            <a:ext cx="2324100" cy="1710001"/>
          </a:xfrm>
          <a:prstGeom prst="rect">
            <a:avLst/>
          </a:prstGeom>
        </p:spPr>
      </p:pic>
    </p:spTree>
    <p:extLst>
      <p:ext uri="{BB962C8B-B14F-4D97-AF65-F5344CB8AC3E}">
        <p14:creationId xmlns:p14="http://schemas.microsoft.com/office/powerpoint/2010/main" val="3951201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8B819-9D6B-4CD2-AD89-D4DA1746E4BB}"/>
              </a:ext>
            </a:extLst>
          </p:cNvPr>
          <p:cNvSpPr>
            <a:spLocks noGrp="1"/>
          </p:cNvSpPr>
          <p:nvPr>
            <p:ph type="title"/>
          </p:nvPr>
        </p:nvSpPr>
        <p:spPr>
          <a:xfrm>
            <a:off x="4801837" y="383823"/>
            <a:ext cx="6310489" cy="857778"/>
          </a:xfrm>
        </p:spPr>
        <p:txBody>
          <a:bodyPr/>
          <a:lstStyle/>
          <a:p>
            <a:pPr algn="ctr"/>
            <a:r>
              <a:rPr kumimoji="0" lang="fa-IR" sz="4100" b="1" i="0" u="none" strike="noStrike" kern="1200" cap="none" spc="0" normalizeH="0" baseline="0" noProof="0" dirty="0">
                <a:ln>
                  <a:noFill/>
                </a:ln>
                <a:solidFill>
                  <a:srgbClr val="CEA6BB">
                    <a:lumMod val="75000"/>
                  </a:srgbClr>
                </a:solidFill>
                <a:effectLst>
                  <a:outerShdw blurRad="31750" dist="25400" dir="5400000" algn="tl" rotWithShape="0">
                    <a:srgbClr val="000000">
                      <a:alpha val="25000"/>
                    </a:srgbClr>
                  </a:outerShdw>
                </a:effectLst>
                <a:uLnTx/>
                <a:uFillTx/>
                <a:latin typeface="Lucida Sans Unicode"/>
                <a:cs typeface="B Titr" panose="00000700000000000000" pitchFamily="2" charset="-78"/>
              </a:rPr>
              <a:t>فناوری های انواع سمعک ها</a:t>
            </a:r>
            <a:endParaRPr lang="en-US" dirty="0">
              <a:cs typeface="B Titr" panose="00000700000000000000" pitchFamily="2" charset="-78"/>
            </a:endParaRPr>
          </a:p>
        </p:txBody>
      </p:sp>
      <p:sp>
        <p:nvSpPr>
          <p:cNvPr id="3" name="Content Placeholder 2">
            <a:extLst>
              <a:ext uri="{FF2B5EF4-FFF2-40B4-BE49-F238E27FC236}">
                <a16:creationId xmlns:a16="http://schemas.microsoft.com/office/drawing/2014/main" id="{78929C00-0608-4337-86E4-394A6C19FE9C}"/>
              </a:ext>
            </a:extLst>
          </p:cNvPr>
          <p:cNvSpPr>
            <a:spLocks noGrp="1"/>
          </p:cNvSpPr>
          <p:nvPr>
            <p:ph idx="1"/>
          </p:nvPr>
        </p:nvSpPr>
        <p:spPr>
          <a:xfrm>
            <a:off x="838200" y="2085270"/>
            <a:ext cx="10515600" cy="3796242"/>
          </a:xfrm>
        </p:spPr>
        <p:txBody>
          <a:bodyPr/>
          <a:lstStyle/>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ar-SA"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سمعکهای قدیمی بهبود کمتری در توانایی فرد برای درک گفتار ایجاد می</a:t>
            </a: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کنند، ولی به علت نقشی که در افزایش و تقویت صدا دارند، توانایی شنیدن را بهتر می</a:t>
            </a: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کنند</a:t>
            </a:r>
            <a:r>
              <a:rPr kumimoji="0" lang="en-US"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هدف فناوریهای جدید در تولید سمعک، تمرکز بر کم شنوایی حسی عصبی با درک گفتار ضعیف است؛ تا بهره</a:t>
            </a: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برداری افراد از دریافت سمعک را افزایش دهد</a:t>
            </a:r>
            <a:r>
              <a:rPr kumimoji="0" lang="en-US"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a:t>
            </a:r>
          </a:p>
          <a:p>
            <a:pPr marL="109728" marR="0" lvl="0" indent="0" algn="just" defTabSz="914400" rtl="1" eaLnBrk="1" fontAlgn="auto" latinLnBrk="0" hangingPunct="1">
              <a:lnSpc>
                <a:spcPct val="150000"/>
              </a:lnSpc>
              <a:spcBef>
                <a:spcPts val="400"/>
              </a:spcBef>
              <a:spcAft>
                <a:spcPts val="0"/>
              </a:spcAft>
              <a:buClr>
                <a:srgbClr val="CEA6BB"/>
              </a:buClr>
              <a:buSzPct val="68000"/>
              <a:buFont typeface="Wingdings 3"/>
              <a:buNone/>
              <a:tabLst/>
              <a:defRPr/>
            </a:pPr>
            <a:r>
              <a:rPr kumimoji="0" lang="ar-SA"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سمعک</a:t>
            </a: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های جدید</a:t>
            </a: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علاوه بر استفاده از فناوری پیشرفته، انعطاف پذیری بیشتری به فرد می</a:t>
            </a: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دهد</a:t>
            </a:r>
            <a:r>
              <a:rPr kumimoji="0" lang="en-US"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بسیاری از شرکتهای سازنده سمعک، گزینه های رنگی متعددی را پیشنهاد می</a:t>
            </a: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کنند تا فرد بتواندرنگ سمعک را با رنگ</a:t>
            </a:r>
            <a:r>
              <a:rPr kumimoji="0" lang="fa-IR"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پوست یا موی خویش تنظیم کند.</a:t>
            </a:r>
            <a:r>
              <a:rPr kumimoji="0" lang="ar-SA"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این موارد باعث میشود سمعکهای جدید مورد استقبال بیشتری توسط افراد کم شنوا قرار بگیرند</a:t>
            </a:r>
            <a:r>
              <a:rPr kumimoji="0" lang="en-US" sz="20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a:t>
            </a:r>
          </a:p>
          <a:p>
            <a:endParaRPr lang="en-US" dirty="0"/>
          </a:p>
        </p:txBody>
      </p:sp>
      <p:pic>
        <p:nvPicPr>
          <p:cNvPr id="4" name="Picture 3">
            <a:extLst>
              <a:ext uri="{FF2B5EF4-FFF2-40B4-BE49-F238E27FC236}">
                <a16:creationId xmlns:a16="http://schemas.microsoft.com/office/drawing/2014/main" id="{7AB060E7-71BF-47AB-BC1E-891BC5008018}"/>
              </a:ext>
            </a:extLst>
          </p:cNvPr>
          <p:cNvPicPr>
            <a:picLocks noChangeAspect="1"/>
          </p:cNvPicPr>
          <p:nvPr/>
        </p:nvPicPr>
        <p:blipFill>
          <a:blip r:embed="rId2"/>
          <a:stretch>
            <a:fillRect/>
          </a:stretch>
        </p:blipFill>
        <p:spPr>
          <a:xfrm>
            <a:off x="948267" y="383823"/>
            <a:ext cx="3286653" cy="1409700"/>
          </a:xfrm>
          <a:prstGeom prst="rect">
            <a:avLst/>
          </a:prstGeom>
        </p:spPr>
      </p:pic>
    </p:spTree>
    <p:extLst>
      <p:ext uri="{BB962C8B-B14F-4D97-AF65-F5344CB8AC3E}">
        <p14:creationId xmlns:p14="http://schemas.microsoft.com/office/powerpoint/2010/main" val="1934234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562ABB-B98A-4F6B-82C2-49879AB3B71F}"/>
              </a:ext>
            </a:extLst>
          </p:cNvPr>
          <p:cNvSpPr>
            <a:spLocks noGrp="1"/>
          </p:cNvSpPr>
          <p:nvPr>
            <p:ph idx="1"/>
          </p:nvPr>
        </p:nvSpPr>
        <p:spPr>
          <a:xfrm>
            <a:off x="541867" y="282223"/>
            <a:ext cx="10984087" cy="5860874"/>
          </a:xfrm>
        </p:spPr>
        <p:txBody>
          <a:bodyPr/>
          <a:lstStyle/>
          <a:p>
            <a:pPr marL="109728" marR="0" lvl="0" indent="0" algn="r" defTabSz="914400" rtl="1" eaLnBrk="1" fontAlgn="auto" latinLnBrk="0" hangingPunct="1">
              <a:lnSpc>
                <a:spcPct val="100000"/>
              </a:lnSpc>
              <a:spcBef>
                <a:spcPts val="400"/>
              </a:spcBef>
              <a:spcAft>
                <a:spcPts val="0"/>
              </a:spcAft>
              <a:buClr>
                <a:srgbClr val="CEA6BB"/>
              </a:buClr>
              <a:buSzPct val="68000"/>
              <a:buFont typeface="Wingdings 3"/>
              <a:buNone/>
              <a:tabLst/>
              <a:defRPr/>
            </a:pPr>
            <a:endParaRPr kumimoji="0" lang="en-US" sz="2700" b="0" i="0" u="none" strike="noStrike" kern="1200" cap="none" spc="0" normalizeH="0" baseline="0" noProof="0" dirty="0">
              <a:ln>
                <a:noFill/>
              </a:ln>
              <a:solidFill>
                <a:prstClr val="black"/>
              </a:solidFill>
              <a:effectLst/>
              <a:uLnTx/>
              <a:uFillTx/>
              <a:latin typeface="Lucida Sans Unicode"/>
              <a:ea typeface="+mn-ea"/>
              <a:cs typeface="+mn-cs"/>
            </a:endParaRP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400" b="1" i="0" u="none" strike="noStrike" kern="1200" cap="none" spc="0" normalizeH="0" baseline="0" noProof="0" dirty="0">
                <a:ln>
                  <a:noFill/>
                </a:ln>
                <a:solidFill>
                  <a:srgbClr val="CEA6BB">
                    <a:lumMod val="75000"/>
                  </a:srgbClr>
                </a:solidFill>
                <a:effectLst/>
                <a:uLnTx/>
                <a:uFillTx/>
                <a:latin typeface="Lucida Sans Unicode"/>
                <a:cs typeface="B Nazanin" panose="00000400000000000000" pitchFamily="2" charset="-78"/>
              </a:rPr>
              <a:t>تجویز سمعک تک گوشی یا دو گوشی</a:t>
            </a: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در کم شنوایی</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های دو طرفه، انتخاب یک یا دو سمعک موضوعی است که به دقت باید مدنظر قرار گیرد</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در کل، تجویز دو گوشی سمعک، افزایش درک گفتار، بهبود شنوایی در جهت خاص، بهبود</a:t>
            </a:r>
            <a:r>
              <a:rPr kumimoji="0" lang="fa-IR"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 </a:t>
            </a:r>
            <a:r>
              <a:rPr kumimoji="0" lang="ar-SA" sz="2400" b="1" i="0" u="none" strike="noStrike" kern="1200" cap="none" spc="0" normalizeH="0" baseline="0" noProof="0" dirty="0">
                <a:ln>
                  <a:noFill/>
                </a:ln>
                <a:solidFill>
                  <a:prstClr val="black"/>
                </a:solidFill>
                <a:effectLst/>
                <a:uLnTx/>
                <a:uFillTx/>
                <a:latin typeface="Lucida Sans Unicode"/>
                <a:cs typeface="B Nazanin" panose="00000400000000000000" pitchFamily="2" charset="-78"/>
              </a:rPr>
              <a:t>درک فضایی صدا و افزایش کیفیت صدا را به دنبال دارد</a:t>
            </a:r>
            <a:endParaRPr lang="en-US" sz="2400" b="1" dirty="0">
              <a:cs typeface="B Nazanin" panose="00000400000000000000" pitchFamily="2" charset="-78"/>
            </a:endParaRPr>
          </a:p>
        </p:txBody>
      </p:sp>
      <p:sp>
        <p:nvSpPr>
          <p:cNvPr id="4" name="TextBox 3">
            <a:extLst>
              <a:ext uri="{FF2B5EF4-FFF2-40B4-BE49-F238E27FC236}">
                <a16:creationId xmlns:a16="http://schemas.microsoft.com/office/drawing/2014/main" id="{C74FE144-10A2-4224-BE22-22CF1076F099}"/>
              </a:ext>
            </a:extLst>
          </p:cNvPr>
          <p:cNvSpPr txBox="1"/>
          <p:nvPr/>
        </p:nvSpPr>
        <p:spPr>
          <a:xfrm>
            <a:off x="5429954" y="2303584"/>
            <a:ext cx="6096000" cy="461665"/>
          </a:xfrm>
          <a:prstGeom prst="rect">
            <a:avLst/>
          </a:prstGeom>
          <a:noFill/>
        </p:spPr>
        <p:txBody>
          <a:bodyPr wrap="square">
            <a:spAutoFit/>
          </a:bodyPr>
          <a:lstStyle/>
          <a:p>
            <a:pPr algn="r"/>
            <a:r>
              <a:rPr kumimoji="0" lang="fa-IR" sz="2400" b="1" i="0" u="none" strike="noStrike" kern="1200" cap="none" spc="0" normalizeH="0" baseline="0" noProof="0" dirty="0">
                <a:ln>
                  <a:noFill/>
                </a:ln>
                <a:solidFill>
                  <a:srgbClr val="CEA6BB">
                    <a:lumMod val="75000"/>
                  </a:srgbClr>
                </a:solidFill>
                <a:effectLst>
                  <a:outerShdw blurRad="31750" dist="25400" dir="5400000" algn="tl" rotWithShape="0">
                    <a:srgbClr val="000000">
                      <a:alpha val="25000"/>
                    </a:srgbClr>
                  </a:outerShdw>
                </a:effectLst>
                <a:uLnTx/>
                <a:uFillTx/>
                <a:latin typeface="Lucida Sans Unicode"/>
                <a:ea typeface="+mj-ea"/>
                <a:cs typeface="B Nazanin" panose="00000400000000000000" pitchFamily="2" charset="-78"/>
              </a:rPr>
              <a:t>سمعکهای بدون نسخه</a:t>
            </a:r>
            <a:endParaRPr lang="en-US" sz="2400" dirty="0">
              <a:cs typeface="B Nazanin" panose="00000400000000000000" pitchFamily="2" charset="-78"/>
            </a:endParaRPr>
          </a:p>
        </p:txBody>
      </p:sp>
      <p:sp>
        <p:nvSpPr>
          <p:cNvPr id="6" name="TextBox 5">
            <a:extLst>
              <a:ext uri="{FF2B5EF4-FFF2-40B4-BE49-F238E27FC236}">
                <a16:creationId xmlns:a16="http://schemas.microsoft.com/office/drawing/2014/main" id="{A3F08502-EA95-446A-8877-B0EC726B743D}"/>
              </a:ext>
            </a:extLst>
          </p:cNvPr>
          <p:cNvSpPr txBox="1"/>
          <p:nvPr/>
        </p:nvSpPr>
        <p:spPr>
          <a:xfrm>
            <a:off x="541867" y="2765249"/>
            <a:ext cx="10859911" cy="2677656"/>
          </a:xfrm>
          <a:prstGeom prst="rect">
            <a:avLst/>
          </a:prstGeom>
          <a:noFill/>
        </p:spPr>
        <p:txBody>
          <a:bodyPr wrap="square">
            <a:spAutoFit/>
          </a:bodyPr>
          <a:lstStyle/>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lang="ar-SA" sz="2400" b="1" dirty="0">
                <a:solidFill>
                  <a:prstClr val="black"/>
                </a:solidFill>
                <a:latin typeface="Lucida Sans Unicode"/>
                <a:cs typeface="B Nazanin" panose="00000400000000000000" pitchFamily="2" charset="-78"/>
              </a:rPr>
              <a:t>قیمت سمعکهای بدون نسخه کمتر از سمعکهایی است که توسط یک شنوایی شناس متخصص تجویز میشوند</a:t>
            </a:r>
            <a:r>
              <a:rPr lang="en-US" sz="2400" b="1" dirty="0">
                <a:solidFill>
                  <a:prstClr val="black"/>
                </a:solidFill>
                <a:latin typeface="Lucida Sans Unicode"/>
                <a:cs typeface="B Nazanin" panose="00000400000000000000" pitchFamily="2" charset="-78"/>
              </a:rPr>
              <a:t>.</a:t>
            </a:r>
            <a:r>
              <a:rPr lang="ar-SA" sz="2400" b="1" dirty="0">
                <a:solidFill>
                  <a:prstClr val="black"/>
                </a:solidFill>
                <a:latin typeface="Lucida Sans Unicode"/>
                <a:cs typeface="B Nazanin" panose="00000400000000000000" pitchFamily="2" charset="-78"/>
              </a:rPr>
              <a:t> ا گرچه این سمعکها به خاطر قیمت پایینی که دارند، برای سالمندان جذاب هستند ولی الز</a:t>
            </a:r>
            <a:r>
              <a:rPr lang="fa-IR" sz="2400" b="1" dirty="0">
                <a:solidFill>
                  <a:prstClr val="black"/>
                </a:solidFill>
                <a:latin typeface="Lucida Sans Unicode"/>
                <a:cs typeface="B Nazanin" panose="00000400000000000000" pitchFamily="2" charset="-78"/>
              </a:rPr>
              <a:t>ا</a:t>
            </a:r>
            <a:r>
              <a:rPr lang="ar-SA" sz="2400" b="1" dirty="0">
                <a:solidFill>
                  <a:prstClr val="black"/>
                </a:solidFill>
                <a:latin typeface="Lucida Sans Unicode"/>
                <a:cs typeface="B Nazanin" panose="00000400000000000000" pitchFamily="2" charset="-78"/>
              </a:rPr>
              <a:t>م است با احتیاط استفاده شوند</a:t>
            </a:r>
            <a:r>
              <a:rPr lang="en-US"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این نوع سمعکها ممکن است برای گروهی از سالمندان که کم شنوایی نسبتا یکنواختی دارند مفید باشد، زیرا نیاز به تقویت کمی برای وضوح گفتار دارند</a:t>
            </a:r>
            <a:r>
              <a:rPr lang="en-US"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با این حال، ممکن است این سمعکها با نیازهای شنوایی گروه بزرگی از سالمندان دارای شرایط خاص مناسب نباشد</a:t>
            </a:r>
            <a:r>
              <a:rPr lang="en-US"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نکته دیگر این که وقتی تجربه استفاده از این</a:t>
            </a:r>
            <a:r>
              <a:rPr lang="en-US"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نوع سمعکها برای فرد خوب نباشد، ممکن است او را از تلاش برای تهیه سمعکهای مناسب منصرف کند</a:t>
            </a:r>
            <a:r>
              <a:rPr kumimoji="0" lang="en-US" sz="2200" b="0"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a:t>
            </a:r>
          </a:p>
        </p:txBody>
      </p:sp>
    </p:spTree>
    <p:extLst>
      <p:ext uri="{BB962C8B-B14F-4D97-AF65-F5344CB8AC3E}">
        <p14:creationId xmlns:p14="http://schemas.microsoft.com/office/powerpoint/2010/main" val="2365523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3B43F8-916B-485C-AD05-E236AE517D78}"/>
              </a:ext>
            </a:extLst>
          </p:cNvPr>
          <p:cNvSpPr>
            <a:spLocks noGrp="1"/>
          </p:cNvSpPr>
          <p:nvPr>
            <p:ph idx="1"/>
          </p:nvPr>
        </p:nvSpPr>
        <p:spPr>
          <a:xfrm>
            <a:off x="838199" y="440266"/>
            <a:ext cx="10653889" cy="6163733"/>
          </a:xfrm>
        </p:spPr>
        <p:txBody>
          <a:bodyPr/>
          <a:lstStyle/>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400"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سمعک جیبی :</a:t>
            </a: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امروزه با پیشرفت در حوزه فناوری، کمتر سمعک جیبی تجویز میشود. سمعکهای جیبی وسیله ای بزرگ و با قدرت زیاد بود که در جیب فرد قرار می گرفت و با تقویت دامنه وسیعی از گفتار،     میتوانست در افراد با کم شنوایی شدیدتاعمیق مفید باشد.</a:t>
            </a: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endParaRPr kumimoji="0" lang="fa-IR" sz="2400" b="1" i="0" u="none" strike="noStrike" kern="1200" cap="none" spc="0" normalizeH="0" baseline="0" noProof="0" dirty="0">
              <a:ln>
                <a:noFill/>
              </a:ln>
              <a:solidFill>
                <a:srgbClr val="D19049">
                  <a:lumMod val="60000"/>
                  <a:lumOff val="40000"/>
                </a:srgbClr>
              </a:solidFill>
              <a:effectLst/>
              <a:uLnTx/>
              <a:uFillTx/>
              <a:latin typeface="Lucida Sans Unicode"/>
              <a:ea typeface="+mn-ea"/>
              <a:cs typeface="B Nazanin" panose="00000400000000000000" pitchFamily="2" charset="-78"/>
            </a:endParaRP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endParaRPr lang="fa-IR" sz="2400" b="1" dirty="0">
              <a:solidFill>
                <a:srgbClr val="D19049">
                  <a:lumMod val="60000"/>
                  <a:lumOff val="40000"/>
                </a:srgbClr>
              </a:solidFill>
              <a:latin typeface="Lucida Sans Unicode"/>
              <a:cs typeface="B Nazanin" panose="00000400000000000000" pitchFamily="2" charset="-78"/>
            </a:endParaRP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b="1" i="0" u="none" strike="noStrike" kern="1200" cap="none" spc="0" normalizeH="0" baseline="0" noProof="0" dirty="0">
                <a:ln>
                  <a:noFill/>
                </a:ln>
                <a:solidFill>
                  <a:srgbClr val="FF0000"/>
                </a:solidFill>
                <a:effectLst/>
                <a:uLnTx/>
                <a:uFillTx/>
                <a:latin typeface="Lucida Sans Unicode"/>
                <a:ea typeface="+mn-ea"/>
                <a:cs typeface="B Nazanin" panose="00000400000000000000" pitchFamily="2" charset="-78"/>
              </a:rPr>
              <a:t>سمعک پشت گوشی:</a:t>
            </a: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امروزه سمعکهای پشت گوشی بهترین انتخاب برای کم شنواییهای شدید تا عمیق است. همه اجزای مورد نیاز سیستم تقویت کننده و حتی باتری، داخل یک پوسته تعبیه شده و پشت گوش فرد قرار داده میشود. طراحی اجزای داخل پوسته سمعک پشت گوشی به گونه ای است که تفکیک مناسبی بین میکروفون و گیرنده ایجادشده و میتواند کم شنواییهای شدید را بهبود ببخشد. این سمعکها به خاطر انعطاف پذیری بالایی که دارند،</a:t>
            </a:r>
          </a:p>
          <a:p>
            <a:pPr marL="109728" marR="0" lvl="0" indent="0" algn="just" defTabSz="914400" rtl="1" eaLnBrk="1" fontAlgn="auto" latinLnBrk="0" hangingPunct="1">
              <a:lnSpc>
                <a:spcPct val="100000"/>
              </a:lnSpc>
              <a:spcBef>
                <a:spcPts val="400"/>
              </a:spcBef>
              <a:spcAft>
                <a:spcPts val="0"/>
              </a:spcAft>
              <a:buClr>
                <a:srgbClr val="CEA6BB"/>
              </a:buClr>
              <a:buSzPct val="68000"/>
              <a:buFont typeface="Wingdings 3"/>
              <a:buNone/>
              <a:tabLst/>
              <a:defRPr/>
            </a:pP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anose="00000400000000000000" pitchFamily="2" charset="-78"/>
              </a:rPr>
              <a:t>امروزه در کم شنوایی های ملایم تا عمیق استفاده میشوند. .</a:t>
            </a:r>
          </a:p>
          <a:p>
            <a:endParaRPr lang="en-US" dirty="0"/>
          </a:p>
        </p:txBody>
      </p:sp>
      <p:pic>
        <p:nvPicPr>
          <p:cNvPr id="4" name="Picture 3">
            <a:extLst>
              <a:ext uri="{FF2B5EF4-FFF2-40B4-BE49-F238E27FC236}">
                <a16:creationId xmlns:a16="http://schemas.microsoft.com/office/drawing/2014/main" id="{CA382B81-C739-443D-AFE8-3487DD5B83FE}"/>
              </a:ext>
            </a:extLst>
          </p:cNvPr>
          <p:cNvPicPr>
            <a:picLocks noChangeAspect="1"/>
          </p:cNvPicPr>
          <p:nvPr/>
        </p:nvPicPr>
        <p:blipFill>
          <a:blip r:embed="rId2"/>
          <a:stretch>
            <a:fillRect/>
          </a:stretch>
        </p:blipFill>
        <p:spPr>
          <a:xfrm>
            <a:off x="1189566" y="4876800"/>
            <a:ext cx="1939572" cy="1540934"/>
          </a:xfrm>
          <a:prstGeom prst="rect">
            <a:avLst/>
          </a:prstGeom>
        </p:spPr>
      </p:pic>
      <p:pic>
        <p:nvPicPr>
          <p:cNvPr id="5" name="Picture 4">
            <a:extLst>
              <a:ext uri="{FF2B5EF4-FFF2-40B4-BE49-F238E27FC236}">
                <a16:creationId xmlns:a16="http://schemas.microsoft.com/office/drawing/2014/main" id="{F76421A4-6E8D-445B-B9BC-28388CC8A7A8}"/>
              </a:ext>
            </a:extLst>
          </p:cNvPr>
          <p:cNvPicPr>
            <a:picLocks noChangeAspect="1"/>
          </p:cNvPicPr>
          <p:nvPr/>
        </p:nvPicPr>
        <p:blipFill>
          <a:blip r:embed="rId3"/>
          <a:stretch>
            <a:fillRect/>
          </a:stretch>
        </p:blipFill>
        <p:spPr>
          <a:xfrm>
            <a:off x="1603023" y="1730729"/>
            <a:ext cx="2077152" cy="1409700"/>
          </a:xfrm>
          <a:prstGeom prst="rect">
            <a:avLst/>
          </a:prstGeom>
        </p:spPr>
      </p:pic>
    </p:spTree>
    <p:extLst>
      <p:ext uri="{BB962C8B-B14F-4D97-AF65-F5344CB8AC3E}">
        <p14:creationId xmlns:p14="http://schemas.microsoft.com/office/powerpoint/2010/main" val="993902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TotalTime>
  <Words>4631</Words>
  <Application>Microsoft Office PowerPoint</Application>
  <PresentationFormat>Widescreen</PresentationFormat>
  <Paragraphs>141</Paragraphs>
  <Slides>29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Calibri Light</vt:lpstr>
      <vt:lpstr>Lucida Sans Unicode</vt:lpstr>
      <vt:lpstr>Times New Roman</vt:lpstr>
      <vt:lpstr>Wingdings</vt:lpstr>
      <vt:lpstr>Wingdings 3</vt:lpstr>
      <vt:lpstr>Office Theme</vt:lpstr>
      <vt:lpstr>PowerPoint Presentation</vt:lpstr>
      <vt:lpstr>PowerPoint Presentation</vt:lpstr>
      <vt:lpstr>PowerPoint Presentation</vt:lpstr>
      <vt:lpstr>PowerPoint Presentation</vt:lpstr>
      <vt:lpstr>نکات مرتبط با تجویز سمعک برای سالمندان </vt:lpstr>
      <vt:lpstr>PowerPoint Presentation</vt:lpstr>
      <vt:lpstr>فناوری های انواع سمعک ها</vt:lpstr>
      <vt:lpstr>PowerPoint Presentation</vt:lpstr>
      <vt:lpstr>PowerPoint Presentation</vt:lpstr>
      <vt:lpstr>سمعک داخل گوش</vt:lpstr>
      <vt:lpstr>سمعک با گیرنده داخل مجرایی</vt:lpstr>
      <vt:lpstr>جلسه توجیهی سمعک</vt:lpstr>
      <vt:lpstr>PowerPoint Presentation</vt:lpstr>
      <vt:lpstr>PowerPoint Presentation</vt:lpstr>
      <vt:lpstr>عوامل ایجاد کننده وزوز گوش:</vt:lpstr>
      <vt:lpstr>PowerPoint Presentation</vt:lpstr>
      <vt:lpstr>پیشگیری از بروز وزوز ناشی از سر و صدای زیاد</vt:lpstr>
      <vt:lpstr>کمک به افراد مبتلا به وزوزگوش:</vt:lpstr>
      <vt:lpstr>برای فرد مبتلا به وزوز گوش چه کاری میتوان کرد: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A.R.I</dc:creator>
  <cp:lastModifiedBy>A.R.I</cp:lastModifiedBy>
  <cp:revision>14</cp:revision>
  <dcterms:created xsi:type="dcterms:W3CDTF">2024-09-11T05:50:25Z</dcterms:created>
  <dcterms:modified xsi:type="dcterms:W3CDTF">2024-09-11T08:26:47Z</dcterms:modified>
</cp:coreProperties>
</file>