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78" r:id="rId2"/>
  </p:sldMasterIdLst>
  <p:sldIdLst>
    <p:sldId id="256" r:id="rId3"/>
    <p:sldId id="285" r:id="rId4"/>
    <p:sldId id="284" r:id="rId5"/>
    <p:sldId id="286" r:id="rId6"/>
    <p:sldId id="287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65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B8C0D1-5AB4-C1EF-B78F-646866AA51E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0991308-E716-38D2-5786-898CD8F1188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FAD20F-7063-93A7-0484-61EE5D388C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A8C5A-F556-41A2-A89D-2B083D81CB64}" type="datetimeFigureOut">
              <a:rPr lang="en-US" smtClean="0"/>
              <a:t>7/29/2024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3A7239-9053-F82E-6DEA-2AD69F1BEB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B1E8A5-11C3-10A6-1748-FE1F4182A0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90042-E18C-4135-9B15-38572BB91F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2860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016D67-8ED0-B7AB-2C02-FB10B1F5AD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8A65102-0934-C484-5C27-AEDE941A8AF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4F1D58-315A-C057-A6AA-57D3EC3659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A8C5A-F556-41A2-A89D-2B083D81CB64}" type="datetimeFigureOut">
              <a:rPr lang="en-US" smtClean="0"/>
              <a:t>7/29/2024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F9802B-0F3A-7BEB-1709-FB46997E9D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405038-B344-DCEA-0E03-BD63F1428A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90042-E18C-4135-9B15-38572BB91F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47064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6959555-1744-7F85-5F25-743435ED363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DD2F6EE-AA21-14E0-8FB9-153BDF0F66B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992235-5E92-8ED9-199B-A558E9D7A5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A8C5A-F556-41A2-A89D-2B083D81CB64}" type="datetimeFigureOut">
              <a:rPr lang="en-US" smtClean="0"/>
              <a:t>7/29/2024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6CF88E-A62E-9011-CD24-1B3F68340B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4CFA05-636F-5D35-CADA-25AA23C159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90042-E18C-4135-9B15-38572BB91F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670792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3ED38E7F-1CEE-4053-95FA-34ED21D0A1A1}" type="datetimeFigureOut">
              <a:rPr lang="en-US" smtClean="0"/>
              <a:t>7/29/2024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6CC0602A-3B38-43B1-8502-DE6249360B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999052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38E7F-1CEE-4053-95FA-34ED21D0A1A1}" type="datetimeFigureOut">
              <a:rPr lang="en-US" smtClean="0"/>
              <a:t>7/29/2024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0602A-3B38-43B1-8502-DE6249360B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622081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38E7F-1CEE-4053-95FA-34ED21D0A1A1}" type="datetimeFigureOut">
              <a:rPr lang="en-US" smtClean="0"/>
              <a:t>7/29/2024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0602A-3B38-43B1-8502-DE6249360B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860616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38E7F-1CEE-4053-95FA-34ED21D0A1A1}" type="datetimeFigureOut">
              <a:rPr lang="en-US" smtClean="0"/>
              <a:t>7/29/2024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0602A-3B38-43B1-8502-DE6249360B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54455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38E7F-1CEE-4053-95FA-34ED21D0A1A1}" type="datetimeFigureOut">
              <a:rPr lang="en-US" smtClean="0"/>
              <a:t>7/29/2024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0602A-3B38-43B1-8502-DE6249360B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23016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38E7F-1CEE-4053-95FA-34ED21D0A1A1}" type="datetimeFigureOut">
              <a:rPr lang="en-US" smtClean="0"/>
              <a:t>7/29/2024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0602A-3B38-43B1-8502-DE6249360B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925472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38E7F-1CEE-4053-95FA-34ED21D0A1A1}" type="datetimeFigureOut">
              <a:rPr lang="en-US" smtClean="0"/>
              <a:t>7/29/2024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0602A-3B38-43B1-8502-DE6249360B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791267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38E7F-1CEE-4053-95FA-34ED21D0A1A1}" type="datetimeFigureOut">
              <a:rPr lang="en-US" smtClean="0"/>
              <a:t>7/29/2024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0602A-3B38-43B1-8502-DE6249360B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43180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7B2CCD-EBD4-B92F-1827-B604D38C6D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53191E-E610-F9BF-D3B6-F19FFF8B35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081ED7-6F60-E3B4-E06C-6704DADF3C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A8C5A-F556-41A2-A89D-2B083D81CB64}" type="datetimeFigureOut">
              <a:rPr lang="en-US" smtClean="0"/>
              <a:t>7/29/2024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2EC921-3D87-2E8A-F803-90CBA0A149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50A12F-047A-4ACF-3303-9E4C4EA4C8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90042-E18C-4135-9B15-38572BB91F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512956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38E7F-1CEE-4053-95FA-34ED21D0A1A1}" type="datetimeFigureOut">
              <a:rPr lang="en-US" smtClean="0"/>
              <a:t>7/29/2024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0602A-3B38-43B1-8502-DE6249360B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077453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38E7F-1CEE-4053-95FA-34ED21D0A1A1}" type="datetimeFigureOut">
              <a:rPr lang="en-US" smtClean="0"/>
              <a:t>7/29/2024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0602A-3B38-43B1-8502-DE6249360B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805636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38E7F-1CEE-4053-95FA-34ED21D0A1A1}" type="datetimeFigureOut">
              <a:rPr lang="en-US" smtClean="0"/>
              <a:t>7/29/2024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0602A-3B38-43B1-8502-DE6249360B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65779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38E7F-1CEE-4053-95FA-34ED21D0A1A1}" type="datetimeFigureOut">
              <a:rPr lang="en-US" smtClean="0"/>
              <a:t>7/29/2024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0602A-3B38-43B1-8502-DE6249360B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911997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38E7F-1CEE-4053-95FA-34ED21D0A1A1}" type="datetimeFigureOut">
              <a:rPr lang="en-US" smtClean="0"/>
              <a:t>7/29/2024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0602A-3B38-43B1-8502-DE6249360B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662450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38E7F-1CEE-4053-95FA-34ED21D0A1A1}" type="datetimeFigureOut">
              <a:rPr lang="en-US" smtClean="0"/>
              <a:t>7/29/2024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0602A-3B38-43B1-8502-DE6249360B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5815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38E7F-1CEE-4053-95FA-34ED21D0A1A1}" type="datetimeFigureOut">
              <a:rPr lang="en-US" smtClean="0"/>
              <a:t>7/29/2024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0602A-3B38-43B1-8502-DE6249360B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645963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3ED38E7F-1CEE-4053-95FA-34ED21D0A1A1}" type="datetimeFigureOut">
              <a:rPr lang="en-US" smtClean="0"/>
              <a:t>7/29/2024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0602A-3B38-43B1-8502-DE6249360B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140997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3ED38E7F-1CEE-4053-95FA-34ED21D0A1A1}" type="datetimeFigureOut">
              <a:rPr lang="en-US" smtClean="0"/>
              <a:t>7/29/2024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0602A-3B38-43B1-8502-DE6249360B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44636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790DCD-8C00-6B80-6674-476974D56A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973E8EF-FECF-F154-7B9F-B4565D5AAF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C5E259-84AA-C781-AD32-54E6842944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A8C5A-F556-41A2-A89D-2B083D81CB64}" type="datetimeFigureOut">
              <a:rPr lang="en-US" smtClean="0"/>
              <a:t>7/29/2024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C63606-CA2B-B6DB-7917-401DE15C09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CCEEAF-C1D2-4DC5-7371-EE6A78597C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90042-E18C-4135-9B15-38572BB91F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08242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4E858B-93A1-E1C0-13D0-1E97C9003B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57769A-2E5D-E694-0F48-80A8B929635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79135B2-22D6-0C4B-482E-B17C6C761EF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DCE14FD-E417-E3A6-80FE-79E40F1D44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A8C5A-F556-41A2-A89D-2B083D81CB64}" type="datetimeFigureOut">
              <a:rPr lang="en-US" smtClean="0"/>
              <a:t>7/29/2024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0E6C239-EE4A-7D97-6372-897F7EB240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93DFDDA-5E10-DD42-92C3-DC7FA8CCC7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90042-E18C-4135-9B15-38572BB91F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13235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111DD8-B7D4-F171-9CEB-ABE567FBE2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FDD29D2-0FE6-7AA3-22DA-2871265008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2885F3F-77CB-793E-1851-91164ED05D7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828934C-E80E-E49E-2FC8-6C737AAEC5B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F4705F9-2B39-400B-F04C-6132BEB4A19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63C9461-05F0-770F-499D-EDDB324656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A8C5A-F556-41A2-A89D-2B083D81CB64}" type="datetimeFigureOut">
              <a:rPr lang="en-US" smtClean="0"/>
              <a:t>7/29/2024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3B1FBD9-EB1E-A0A5-FDDB-47933CE773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BDCC622-ACB7-4EA2-FB20-BD4FDE09B8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90042-E18C-4135-9B15-38572BB91F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50735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6CAD6A-5042-95E0-52A6-4EA5D391A4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0B4AA63-27BE-323C-500F-DFE2F1F374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A8C5A-F556-41A2-A89D-2B083D81CB64}" type="datetimeFigureOut">
              <a:rPr lang="en-US" smtClean="0"/>
              <a:t>7/29/2024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79A0E89-A234-ED84-4A2A-CEF6E2D2F5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FBFFAB7-DEEE-9739-7593-188403C457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90042-E18C-4135-9B15-38572BB91F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57795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3325700-4F8B-A160-E1BA-3D189C0928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A8C5A-F556-41A2-A89D-2B083D81CB64}" type="datetimeFigureOut">
              <a:rPr lang="en-US" smtClean="0"/>
              <a:t>7/29/2024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A37D062-C204-A0ED-04AE-392AB6EB50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BC84C4E-3FDE-7D2E-6DF4-B865615AF5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90042-E18C-4135-9B15-38572BB91F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0726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A0F8D0-A38A-06E1-8B36-A53992C978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5D8D0A-8A83-67E3-0084-753702BCE1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1C5204F-E3BD-C2A3-FD66-22936E76AF0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DFE3595-81E7-1BBD-D788-D873AEDD67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A8C5A-F556-41A2-A89D-2B083D81CB64}" type="datetimeFigureOut">
              <a:rPr lang="en-US" smtClean="0"/>
              <a:t>7/29/2024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B4ABCCF-485B-3D16-64AE-B8AE4A156A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61992BB-FF27-D3B2-A3E0-C4D97B2492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90042-E18C-4135-9B15-38572BB91F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23365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6A82A1-F24B-74B1-4F71-B646EFB38D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37C4C91-ECD2-FE30-8FDA-D064DE01F9A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A5A69B9-7F6F-0B1C-3051-FB1A7AA4F4D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D1A510E-6DA6-9227-C9F2-C34A1A3B45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A8C5A-F556-41A2-A89D-2B083D81CB64}" type="datetimeFigureOut">
              <a:rPr lang="en-US" smtClean="0"/>
              <a:t>7/29/2024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25EBEE5-7C5D-F2FD-0DF5-0343C4AFF7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6A873ED-AC70-C5E9-267D-EFB1DCC227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90042-E18C-4135-9B15-38572BB91F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4230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1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slideLayout" Target="../slideLayouts/slideLayout28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9159D09-06FB-E68C-97C6-99FEC14A76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285780-71A5-28C1-5352-2F08151D81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24B644-1F04-A405-4E3A-DB8421DE752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1A8C5A-F556-41A2-A89D-2B083D81CB64}" type="datetimeFigureOut">
              <a:rPr lang="en-US" smtClean="0"/>
              <a:t>7/29/2024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B6B2C4-BFA6-229E-2C28-87BE71D8A63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CC760D-FD13-DB4F-10BB-ABA3827FDFF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C90042-E18C-4135-9B15-38572BB91F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28292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451A8C5A-F556-41A2-A89D-2B083D81CB64}" type="datetimeFigureOut">
              <a:rPr lang="en-US" smtClean="0"/>
              <a:t>7/29/2024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FEC90042-E18C-4135-9B15-38572BB91F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89203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CB50DF-63DD-D988-7576-1BBD2630AB4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95021" y="190208"/>
            <a:ext cx="9144000" cy="2387600"/>
          </a:xfrm>
        </p:spPr>
        <p:txBody>
          <a:bodyPr/>
          <a:lstStyle/>
          <a:p>
            <a:r>
              <a:rPr lang="fa-IR" dirty="0"/>
              <a:t>بسم الله الرحمن الرحیم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B859389-5FB5-EECB-1B80-7554787F17A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37379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5322" y="923649"/>
            <a:ext cx="10353761" cy="533400"/>
          </a:xfrm>
        </p:spPr>
        <p:txBody>
          <a:bodyPr>
            <a:noAutofit/>
          </a:bodyPr>
          <a:lstStyle/>
          <a:p>
            <a:pPr marL="342900" marR="0" lvl="0" indent="-342900" algn="ctr" defTabSz="457200" rtl="1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B31166"/>
              </a:buClr>
              <a:buSzPct val="80000"/>
              <a:buFontTx/>
              <a:buChar char="-"/>
              <a:tabLst/>
              <a:defRPr/>
            </a:pPr>
            <a:r>
              <a:rPr kumimoji="0" lang="fa-IR" sz="3200" b="1" i="0" u="none" strike="noStrike" kern="1200" cap="none" spc="0" normalizeH="0" baseline="0" noProof="0" dirty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Century Gothic" panose="020B0502020202020204"/>
                <a:ea typeface="+mn-ea"/>
                <a:cs typeface="B Nazanin" panose="00000400000000000000" pitchFamily="2" charset="-78"/>
              </a:rPr>
              <a:t>قانون حمایت از خانواده و جوانی جمعیت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3795" y="2254928"/>
            <a:ext cx="10353762" cy="4361772"/>
          </a:xfrm>
        </p:spPr>
        <p:txBody>
          <a:bodyPr>
            <a:normAutofit/>
          </a:bodyPr>
          <a:lstStyle/>
          <a:p>
            <a:pPr lvl="1" algn="r" rtl="1">
              <a:buFontTx/>
              <a:buChar char="-"/>
            </a:pPr>
            <a:r>
              <a:rPr lang="fa-IR" b="1" dirty="0">
                <a:cs typeface="B Nazanin" panose="00000400000000000000" pitchFamily="2" charset="-78"/>
              </a:rPr>
              <a:t>ماده۱۷ ـ</a:t>
            </a:r>
            <a:r>
              <a:rPr lang="fa-IR" dirty="0">
                <a:cs typeface="B Nazanin" panose="00000400000000000000" pitchFamily="2" charset="-78"/>
              </a:rPr>
              <a:t> احکام ذیل نسبت به همه مستخدمین و کارکنان در کلیه بخشهای دولتی و غیردولتی لازم­الاجراء می­باشد:</a:t>
            </a:r>
          </a:p>
          <a:p>
            <a:pPr lvl="2" algn="r" rtl="1"/>
            <a:r>
              <a:rPr lang="fa-IR" dirty="0">
                <a:cs typeface="B Nazanin" panose="00000400000000000000" pitchFamily="2" charset="-78"/>
              </a:rPr>
              <a:t>الف ـ </a:t>
            </a:r>
            <a:r>
              <a:rPr lang="fa-IR" b="1" dirty="0">
                <a:solidFill>
                  <a:schemeClr val="accent5">
                    <a:lumMod val="60000"/>
                    <a:lumOff val="40000"/>
                  </a:schemeClr>
                </a:solidFill>
                <a:cs typeface="B Nazanin" panose="00000400000000000000" pitchFamily="2" charset="-78"/>
              </a:rPr>
              <a:t>مدت مرخصی زایمان با پرداخت </a:t>
            </a:r>
            <a:r>
              <a:rPr lang="fa-IR" b="1" dirty="0">
                <a:cs typeface="B Nazanin" panose="00000400000000000000" pitchFamily="2" charset="-78"/>
              </a:rPr>
              <a:t>تمام حقوق و </a:t>
            </a:r>
            <a:r>
              <a:rPr lang="fa-IR" b="1" dirty="0" err="1">
                <a:cs typeface="B Nazanin" panose="00000400000000000000" pitchFamily="2" charset="-78"/>
              </a:rPr>
              <a:t>فوق­العاده­های</a:t>
            </a:r>
            <a:r>
              <a:rPr lang="fa-IR" b="1" dirty="0">
                <a:cs typeface="B Nazanin" panose="00000400000000000000" pitchFamily="2" charset="-78"/>
              </a:rPr>
              <a:t> مرتبط به </a:t>
            </a:r>
            <a:r>
              <a:rPr lang="fa-IR" b="1" dirty="0">
                <a:solidFill>
                  <a:schemeClr val="accent5">
                    <a:lumMod val="60000"/>
                    <a:lumOff val="40000"/>
                  </a:schemeClr>
                </a:solidFill>
                <a:cs typeface="B Nazanin" panose="00000400000000000000" pitchFamily="2" charset="-78"/>
              </a:rPr>
              <a:t>نه ماه تمام افزایش یابد</a:t>
            </a:r>
            <a:r>
              <a:rPr lang="fa-IR" dirty="0">
                <a:cs typeface="B Nazanin" panose="00000400000000000000" pitchFamily="2" charset="-78"/>
              </a:rPr>
              <a:t>. در صورت درخواست مادر تا دو ماه از این مرخصی در ماه­های پایانی بارداری قابل استفاده است. مرخصی مزبور برای تولد دو قلو و بیشتر، دوازده ماه می­باشد. در </a:t>
            </a:r>
            <a:r>
              <a:rPr lang="fa-IR" dirty="0" err="1">
                <a:cs typeface="B Nazanin" panose="00000400000000000000" pitchFamily="2" charset="-78"/>
              </a:rPr>
              <a:t>مواردی</a:t>
            </a:r>
            <a:r>
              <a:rPr lang="fa-IR" dirty="0">
                <a:cs typeface="B Nazanin" panose="00000400000000000000" pitchFamily="2" charset="-78"/>
              </a:rPr>
              <a:t> که مرخصی زایمان موجب اخلال در کار بخش خصوصی گردد، پس از تأیید وزارت تعاون، کار و رفاه اجتماعی هزینه تحمیل شده توسط دولت جبران خواهد شد.</a:t>
            </a:r>
          </a:p>
          <a:p>
            <a:pPr lvl="2" algn="r" rtl="1"/>
            <a:r>
              <a:rPr lang="fa-IR" dirty="0">
                <a:cs typeface="B Nazanin" panose="00000400000000000000" pitchFamily="2" charset="-78"/>
              </a:rPr>
              <a:t>ب ـ </a:t>
            </a:r>
            <a:r>
              <a:rPr lang="fa-IR" b="1" dirty="0">
                <a:solidFill>
                  <a:schemeClr val="accent5">
                    <a:lumMod val="60000"/>
                    <a:lumOff val="40000"/>
                  </a:schemeClr>
                </a:solidFill>
                <a:cs typeface="B Nazanin" panose="00000400000000000000" pitchFamily="2" charset="-78"/>
              </a:rPr>
              <a:t>نوبت کاری شب </a:t>
            </a:r>
            <a:r>
              <a:rPr lang="fa-IR" b="1" dirty="0">
                <a:cs typeface="B Nazanin" panose="00000400000000000000" pitchFamily="2" charset="-78"/>
              </a:rPr>
              <a:t>برای مادران شاغل </a:t>
            </a:r>
            <a:r>
              <a:rPr lang="fa-IR" b="1" dirty="0">
                <a:solidFill>
                  <a:schemeClr val="accent5">
                    <a:lumMod val="60000"/>
                    <a:lumOff val="40000"/>
                  </a:schemeClr>
                </a:solidFill>
                <a:cs typeface="B Nazanin" panose="00000400000000000000" pitchFamily="2" charset="-78"/>
              </a:rPr>
              <a:t>باردار و هم چنین مادران دارای فرزند شیرخوار تا دو سال و پدران تا یک </a:t>
            </a:r>
            <a:r>
              <a:rPr lang="fa-IR" b="1" dirty="0" err="1">
                <a:solidFill>
                  <a:schemeClr val="accent5">
                    <a:lumMod val="60000"/>
                    <a:lumOff val="40000"/>
                  </a:schemeClr>
                </a:solidFill>
                <a:cs typeface="B Nazanin" panose="00000400000000000000" pitchFamily="2" charset="-78"/>
              </a:rPr>
              <a:t>ماهگی</a:t>
            </a:r>
            <a:r>
              <a:rPr lang="fa-IR" b="1" dirty="0">
                <a:solidFill>
                  <a:schemeClr val="accent5">
                    <a:lumMod val="60000"/>
                    <a:lumOff val="40000"/>
                  </a:schemeClr>
                </a:solidFill>
                <a:cs typeface="B Nazanin" panose="00000400000000000000" pitchFamily="2" charset="-78"/>
              </a:rPr>
              <a:t> نوزاد، </a:t>
            </a:r>
            <a:r>
              <a:rPr lang="fa-IR" b="1" dirty="0">
                <a:cs typeface="B Nazanin" panose="00000400000000000000" pitchFamily="2" charset="-78"/>
              </a:rPr>
              <a:t>در مشاغل و فعالیت </a:t>
            </a:r>
            <a:r>
              <a:rPr lang="fa-IR" b="1" dirty="0" err="1">
                <a:cs typeface="B Nazanin" panose="00000400000000000000" pitchFamily="2" charset="-78"/>
              </a:rPr>
              <a:t>هایی</a:t>
            </a:r>
            <a:r>
              <a:rPr lang="fa-IR" b="1" dirty="0">
                <a:cs typeface="B Nazanin" panose="00000400000000000000" pitchFamily="2" charset="-78"/>
              </a:rPr>
              <a:t> که نیازمند نوبت کاری شب می باشند</a:t>
            </a:r>
            <a:r>
              <a:rPr lang="fa-IR" b="1" dirty="0">
                <a:solidFill>
                  <a:schemeClr val="accent5">
                    <a:lumMod val="60000"/>
                    <a:lumOff val="40000"/>
                  </a:schemeClr>
                </a:solidFill>
                <a:cs typeface="B Nazanin" panose="00000400000000000000" pitchFamily="2" charset="-78"/>
              </a:rPr>
              <a:t>، اختیاری است</a:t>
            </a:r>
            <a:r>
              <a:rPr lang="fa-IR" dirty="0">
                <a:cs typeface="B Nazanin" panose="00000400000000000000" pitchFamily="2" charset="-78"/>
              </a:rPr>
              <a:t>. شمول این بند شامل بخش خصوصی مشمول قانون کار نمی­شود.</a:t>
            </a:r>
          </a:p>
          <a:p>
            <a:pPr lvl="2" algn="r" rtl="1"/>
            <a:r>
              <a:rPr lang="fa-IR" dirty="0">
                <a:cs typeface="B Nazanin" panose="00000400000000000000" pitchFamily="2" charset="-78"/>
              </a:rPr>
              <a:t>پ ـ </a:t>
            </a:r>
            <a:r>
              <a:rPr lang="fa-IR" b="1" dirty="0">
                <a:solidFill>
                  <a:schemeClr val="accent5">
                    <a:lumMod val="60000"/>
                    <a:lumOff val="40000"/>
                  </a:schemeClr>
                </a:solidFill>
                <a:cs typeface="B Nazanin" panose="00000400000000000000" pitchFamily="2" charset="-78"/>
              </a:rPr>
              <a:t>اعطای </a:t>
            </a:r>
            <a:r>
              <a:rPr lang="fa-IR" b="1" dirty="0" err="1">
                <a:solidFill>
                  <a:schemeClr val="accent5">
                    <a:lumMod val="60000"/>
                    <a:lumOff val="40000"/>
                  </a:schemeClr>
                </a:solidFill>
                <a:cs typeface="B Nazanin" panose="00000400000000000000" pitchFamily="2" charset="-78"/>
              </a:rPr>
              <a:t>دورکاری</a:t>
            </a:r>
            <a:r>
              <a:rPr lang="fa-IR" b="1" dirty="0">
                <a:solidFill>
                  <a:schemeClr val="accent5">
                    <a:lumMod val="60000"/>
                    <a:lumOff val="40000"/>
                  </a:schemeClr>
                </a:solidFill>
                <a:cs typeface="B Nazanin" panose="00000400000000000000" pitchFamily="2" charset="-78"/>
              </a:rPr>
              <a:t> به درخواست مادران باردار، حداقل به مدت </a:t>
            </a:r>
            <a:r>
              <a:rPr lang="fa-IR" b="1" dirty="0" err="1">
                <a:solidFill>
                  <a:schemeClr val="accent5">
                    <a:lumMod val="60000"/>
                    <a:lumOff val="40000"/>
                  </a:schemeClr>
                </a:solidFill>
                <a:cs typeface="B Nazanin" panose="00000400000000000000" pitchFamily="2" charset="-78"/>
              </a:rPr>
              <a:t>چهارماه</a:t>
            </a:r>
            <a:r>
              <a:rPr lang="fa-IR" b="1" dirty="0">
                <a:solidFill>
                  <a:schemeClr val="accent5">
                    <a:lumMod val="60000"/>
                    <a:lumOff val="40000"/>
                  </a:schemeClr>
                </a:solidFill>
                <a:cs typeface="B Nazanin" panose="00000400000000000000" pitchFamily="2" charset="-78"/>
              </a:rPr>
              <a:t> </a:t>
            </a:r>
            <a:r>
              <a:rPr lang="fa-IR" b="1" dirty="0">
                <a:cs typeface="B Nazanin" panose="00000400000000000000" pitchFamily="2" charset="-78"/>
              </a:rPr>
              <a:t>در دوران بارداری در مشاغلی که امکان </a:t>
            </a:r>
            <a:r>
              <a:rPr lang="fa-IR" b="1" dirty="0" err="1">
                <a:cs typeface="B Nazanin" panose="00000400000000000000" pitchFamily="2" charset="-78"/>
              </a:rPr>
              <a:t>دورکاری</a:t>
            </a:r>
            <a:r>
              <a:rPr lang="fa-IR" b="1" dirty="0">
                <a:cs typeface="B Nazanin" panose="00000400000000000000" pitchFamily="2" charset="-78"/>
              </a:rPr>
              <a:t> در آنها فراهم است، </a:t>
            </a:r>
            <a:r>
              <a:rPr lang="fa-IR" b="1" dirty="0" err="1">
                <a:cs typeface="B Nazanin" panose="00000400000000000000" pitchFamily="2" charset="-78"/>
              </a:rPr>
              <a:t>الزامی</a:t>
            </a:r>
            <a:r>
              <a:rPr lang="fa-IR" b="1" dirty="0">
                <a:cs typeface="B Nazanin" panose="00000400000000000000" pitchFamily="2" charset="-78"/>
              </a:rPr>
              <a:t> است.</a:t>
            </a:r>
          </a:p>
          <a:p>
            <a:pPr lvl="1" algn="r" rtl="1"/>
            <a:r>
              <a:rPr lang="fa-IR" b="1" dirty="0">
                <a:cs typeface="B Nazanin" panose="00000400000000000000" pitchFamily="2" charset="-78"/>
              </a:rPr>
              <a:t>ماده۲۲ـ</a:t>
            </a:r>
            <a:r>
              <a:rPr lang="fa-IR" dirty="0">
                <a:cs typeface="B Nazanin" panose="00000400000000000000" pitchFamily="2" charset="-78"/>
              </a:rPr>
              <a:t> کلیه دستگاههای مذکور در ماده (۲۹) قانون برنامه پنجساله ششم توسعه، اقتصادی، اجتماعی و فرهنگی جمهوری اسلامی ایران از جمله سازمان­ها و شرکتهایی که شمول قانون بر آنها مستلزم ذکر نام است و کلیه شرکتها و مؤسسات وابسته به آنها موظفند ظرف شش­ماه پس از ابلاغ این قانون به منظور تکریم و حفظ حقوق مادر و کودک، با طراحی</a:t>
            </a:r>
            <a:r>
              <a:rPr lang="fa-IR" b="1" dirty="0">
                <a:solidFill>
                  <a:schemeClr val="accent5">
                    <a:lumMod val="60000"/>
                    <a:lumOff val="40000"/>
                  </a:schemeClr>
                </a:solidFill>
                <a:cs typeface="B Nazanin" panose="00000400000000000000" pitchFamily="2" charset="-78"/>
              </a:rPr>
              <a:t>، احداث و تجهیز تمامی ساختمان­ها و اماکن عمومی، خدماتی و آموزشی و رفاهی تحت اختیار یا نظارت خود، اقدام به تأمین فضای مناسب جهت رفع نیازهای نوزادان، کودکان و مادران باردار جهت استراحت، شیردهی و نگهداری کودکان نمایند</a:t>
            </a:r>
            <a:r>
              <a:rPr lang="fa-IR" dirty="0">
                <a:cs typeface="B Nazanin" panose="00000400000000000000" pitchFamily="2" charset="-78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4273738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913794" y="1021303"/>
            <a:ext cx="10353761" cy="533400"/>
          </a:xfrm>
        </p:spPr>
        <p:txBody>
          <a:bodyPr>
            <a:noAutofit/>
          </a:bodyPr>
          <a:lstStyle/>
          <a:p>
            <a:pPr algn="ctr" rtl="1"/>
            <a:r>
              <a:rPr kumimoji="0" lang="fa-IR" sz="3200" b="1" i="0" u="none" strike="noStrike" kern="1200" cap="none" spc="0" normalizeH="0" baseline="0" noProof="0" dirty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Century Gothic" panose="020B0502020202020204"/>
                <a:ea typeface="+mj-ea"/>
                <a:cs typeface="B Nazanin" panose="00000400000000000000" pitchFamily="2" charset="-78"/>
              </a:rPr>
              <a:t>قانون حمایت از خانواده و جوانی جمعیت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3794" y="2183907"/>
            <a:ext cx="10986105" cy="4674093"/>
          </a:xfrm>
        </p:spPr>
        <p:txBody>
          <a:bodyPr>
            <a:normAutofit fontScale="62500" lnSpcReduction="20000"/>
          </a:bodyPr>
          <a:lstStyle/>
          <a:p>
            <a:pPr lvl="1" algn="r" rtl="1"/>
            <a:r>
              <a:rPr lang="fa-IR" sz="2800" b="1" dirty="0">
                <a:cs typeface="B Nazanin" panose="00000400000000000000" pitchFamily="2" charset="-78"/>
              </a:rPr>
              <a:t>ماده۲۴ـ </a:t>
            </a:r>
            <a:r>
              <a:rPr lang="fa-IR" sz="2800" dirty="0">
                <a:cs typeface="B Nazanin" panose="00000400000000000000" pitchFamily="2" charset="-78"/>
              </a:rPr>
              <a:t>به منظور تحقق بند «ث» ماده (۱۰۲) قانون برنامه پنجساله ششم توسعه، اقتصادی، اجتماعی و فرهنگی جمهوری اسلامی ایران وزارت تعاون، کار و رفاه اجتماعی مکلف است با معرفی وزارت بهداشت درمان و آموزش پزشکی و همکاری کمیته امداد امام خمینی (ره)، ستاد اجرائی فرمان حضرت امام خمینی(ره) و بنیاد مستضعفان، </a:t>
            </a:r>
            <a:r>
              <a:rPr lang="fa-IR" sz="2800" b="1" dirty="0">
                <a:solidFill>
                  <a:schemeClr val="accent5">
                    <a:lumMod val="60000"/>
                    <a:lumOff val="40000"/>
                  </a:schemeClr>
                </a:solidFill>
                <a:cs typeface="B Nazanin" panose="00000400000000000000" pitchFamily="2" charset="-78"/>
              </a:rPr>
              <a:t>مادران باردار، شیرده و دارای کودک زیر پنج سال را که بر اساس آزمون وسع، نیازمند حمایت می­باشند، شناسایی کرده و خدمات سبد تغذیه رایگان و بسته بهداشتی رایگان را به آنها به صورت ماهانه اختصاص دهد</a:t>
            </a:r>
            <a:r>
              <a:rPr lang="fa-IR" sz="2800" dirty="0">
                <a:cs typeface="B Nazanin" panose="00000400000000000000" pitchFamily="2" charset="-78"/>
              </a:rPr>
              <a:t>.</a:t>
            </a:r>
          </a:p>
          <a:p>
            <a:pPr lvl="1" algn="r" rtl="1"/>
            <a:r>
              <a:rPr lang="fa-IR" sz="2800" b="1" dirty="0">
                <a:cs typeface="B Nazanin" panose="00000400000000000000" pitchFamily="2" charset="-78"/>
              </a:rPr>
              <a:t>ماده۲۶ـ</a:t>
            </a:r>
            <a:r>
              <a:rPr lang="fa-IR" sz="2800" dirty="0">
                <a:cs typeface="B Nazanin" panose="00000400000000000000" pitchFamily="2" charset="-78"/>
              </a:rPr>
              <a:t> کلیه مؤسسات آموزش عالی موضوع ماده (۱) قانون احکام دائمی برنامه­های توسعه کشور و مراکز </a:t>
            </a:r>
            <a:r>
              <a:rPr lang="fa-IR" sz="2800" dirty="0" err="1">
                <a:cs typeface="B Nazanin" panose="00000400000000000000" pitchFamily="2" charset="-78"/>
              </a:rPr>
              <a:t>حوزوی</a:t>
            </a:r>
            <a:r>
              <a:rPr lang="fa-IR" sz="2800" dirty="0">
                <a:cs typeface="B Nazanin" panose="00000400000000000000" pitchFamily="2" charset="-78"/>
              </a:rPr>
              <a:t> مکلفند: </a:t>
            </a:r>
          </a:p>
          <a:p>
            <a:pPr lvl="2" algn="r" rtl="1"/>
            <a:r>
              <a:rPr lang="fa-IR" sz="2400" dirty="0">
                <a:cs typeface="B Nazanin" panose="00000400000000000000" pitchFamily="2" charset="-78"/>
              </a:rPr>
              <a:t>پ ـ با تقاضای طلاب و دانشجویان مادر باردار یا دارای فرزند زیر دو سال </a:t>
            </a:r>
            <a:r>
              <a:rPr lang="fa-IR" sz="2400" b="1" dirty="0">
                <a:solidFill>
                  <a:schemeClr val="accent5">
                    <a:lumMod val="60000"/>
                    <a:lumOff val="40000"/>
                  </a:schemeClr>
                </a:solidFill>
                <a:cs typeface="B Nazanin" panose="00000400000000000000" pitchFamily="2" charset="-78"/>
              </a:rPr>
              <a:t>جهت میهمانی به میزان حداکثر چهار </a:t>
            </a:r>
            <a:r>
              <a:rPr lang="fa-IR" sz="2400" b="1" dirty="0" err="1">
                <a:solidFill>
                  <a:schemeClr val="accent5">
                    <a:lumMod val="60000"/>
                    <a:lumOff val="40000"/>
                  </a:schemeClr>
                </a:solidFill>
                <a:cs typeface="B Nazanin" panose="00000400000000000000" pitchFamily="2" charset="-78"/>
              </a:rPr>
              <a:t>نیمسال</a:t>
            </a:r>
            <a:r>
              <a:rPr lang="fa-IR" sz="2400" b="1" dirty="0">
                <a:solidFill>
                  <a:schemeClr val="accent5">
                    <a:lumMod val="60000"/>
                    <a:lumOff val="40000"/>
                  </a:schemeClr>
                </a:solidFill>
                <a:cs typeface="B Nazanin" panose="00000400000000000000" pitchFamily="2" charset="-78"/>
              </a:rPr>
              <a:t> تحصیلی </a:t>
            </a:r>
            <a:r>
              <a:rPr lang="fa-IR" sz="2400" dirty="0">
                <a:cs typeface="B Nazanin" panose="00000400000000000000" pitchFamily="2" charset="-78"/>
              </a:rPr>
              <a:t>به حوزه یا مؤسسه </a:t>
            </a:r>
            <a:r>
              <a:rPr lang="fa-IR" sz="2400" dirty="0" err="1">
                <a:cs typeface="B Nazanin" panose="00000400000000000000" pitchFamily="2" charset="-78"/>
              </a:rPr>
              <a:t>آموزش­عالی</a:t>
            </a:r>
            <a:r>
              <a:rPr lang="fa-IR" sz="2400" dirty="0">
                <a:cs typeface="B Nazanin" panose="00000400000000000000" pitchFamily="2" charset="-78"/>
              </a:rPr>
              <a:t> هم­سطح یا پایین­تر مورد تقاضا موافقت نمایند. ت ـ با تقاضای طلاب و دانشجویان مادر باردار یا دارای فرزند زیر </a:t>
            </a:r>
            <a:r>
              <a:rPr lang="fa-IR" sz="2400" b="1" dirty="0">
                <a:solidFill>
                  <a:schemeClr val="accent5">
                    <a:lumMod val="60000"/>
                    <a:lumOff val="40000"/>
                  </a:schemeClr>
                </a:solidFill>
                <a:cs typeface="B Nazanin" panose="00000400000000000000" pitchFamily="2" charset="-78"/>
              </a:rPr>
              <a:t>سه سال جهت آموزش مجازی یا </a:t>
            </a:r>
            <a:r>
              <a:rPr lang="fa-IR" sz="2400" b="1" dirty="0" err="1">
                <a:solidFill>
                  <a:schemeClr val="accent5">
                    <a:lumMod val="60000"/>
                    <a:lumOff val="40000"/>
                  </a:schemeClr>
                </a:solidFill>
                <a:cs typeface="B Nazanin" panose="00000400000000000000" pitchFamily="2" charset="-78"/>
              </a:rPr>
              <a:t>غیرحضوری</a:t>
            </a:r>
            <a:r>
              <a:rPr lang="fa-IR" sz="2400" b="1" dirty="0">
                <a:solidFill>
                  <a:schemeClr val="accent5">
                    <a:lumMod val="60000"/>
                    <a:lumOff val="40000"/>
                  </a:schemeClr>
                </a:solidFill>
                <a:cs typeface="B Nazanin" panose="00000400000000000000" pitchFamily="2" charset="-78"/>
              </a:rPr>
              <a:t> برای گذراندن واحدهای دروس نظری دوره تحصیل </a:t>
            </a:r>
            <a:r>
              <a:rPr lang="fa-IR" sz="2400" dirty="0">
                <a:cs typeface="B Nazanin" panose="00000400000000000000" pitchFamily="2" charset="-78"/>
              </a:rPr>
              <a:t>موافقت نمایند. ث ـ با تقاضای دانشجویان مادر باردار یا دارای فرزند زیر دو سال </a:t>
            </a:r>
            <a:r>
              <a:rPr lang="fa-IR" sz="2400" b="1" dirty="0">
                <a:solidFill>
                  <a:schemeClr val="accent5">
                    <a:lumMod val="60000"/>
                    <a:lumOff val="40000"/>
                  </a:schemeClr>
                </a:solidFill>
                <a:cs typeface="B Nazanin" panose="00000400000000000000" pitchFamily="2" charset="-78"/>
              </a:rPr>
              <a:t>جهت کاهش </a:t>
            </a:r>
            <a:r>
              <a:rPr lang="fa-IR" sz="2400" b="1" dirty="0" err="1">
                <a:solidFill>
                  <a:schemeClr val="accent5">
                    <a:lumMod val="60000"/>
                    <a:lumOff val="40000"/>
                  </a:schemeClr>
                </a:solidFill>
                <a:cs typeface="B Nazanin" panose="00000400000000000000" pitchFamily="2" charset="-78"/>
              </a:rPr>
              <a:t>نوبت­کاری</a:t>
            </a:r>
            <a:r>
              <a:rPr lang="fa-IR" sz="2400" b="1" dirty="0">
                <a:solidFill>
                  <a:schemeClr val="accent5">
                    <a:lumMod val="60000"/>
                    <a:lumOff val="40000"/>
                  </a:schemeClr>
                </a:solidFill>
                <a:cs typeface="B Nazanin" panose="00000400000000000000" pitchFamily="2" charset="-78"/>
              </a:rPr>
              <a:t> شب </a:t>
            </a:r>
            <a:r>
              <a:rPr lang="fa-IR" sz="2400" dirty="0">
                <a:cs typeface="B Nazanin" panose="00000400000000000000" pitchFamily="2" charset="-78"/>
              </a:rPr>
              <a:t>بر اساس </a:t>
            </a:r>
            <a:r>
              <a:rPr lang="fa-IR" sz="2400" dirty="0" err="1">
                <a:cs typeface="B Nazanin" panose="00000400000000000000" pitchFamily="2" charset="-78"/>
              </a:rPr>
              <a:t>آیین­نامه­ای</a:t>
            </a:r>
            <a:r>
              <a:rPr lang="fa-IR" sz="2400" dirty="0">
                <a:cs typeface="B Nazanin" panose="00000400000000000000" pitchFamily="2" charset="-78"/>
              </a:rPr>
              <a:t> که حداکثر ظرف سه ماه پس از ابلاغ این قانون، از سوی وزیر بهداشت، درمان و آموزش پزشکی تصویب می گردد، موافقت نمایند.</a:t>
            </a:r>
          </a:p>
          <a:p>
            <a:pPr lvl="1" algn="r" rtl="1"/>
            <a:r>
              <a:rPr lang="fa-IR" sz="2800" b="1" dirty="0">
                <a:cs typeface="B Nazanin" panose="00000400000000000000" pitchFamily="2" charset="-78"/>
              </a:rPr>
              <a:t>ماده۲۷ ـ</a:t>
            </a:r>
            <a:r>
              <a:rPr lang="fa-IR" sz="2800" dirty="0">
                <a:cs typeface="B Nazanin" panose="00000400000000000000" pitchFamily="2" charset="-78"/>
              </a:rPr>
              <a:t> به </a:t>
            </a:r>
            <a:r>
              <a:rPr lang="fa-IR" sz="2800" dirty="0" err="1">
                <a:cs typeface="B Nazanin" panose="00000400000000000000" pitchFamily="2" charset="-78"/>
              </a:rPr>
              <a:t>ازای</a:t>
            </a:r>
            <a:r>
              <a:rPr lang="fa-IR" sz="2800" dirty="0">
                <a:cs typeface="B Nazanin" panose="00000400000000000000" pitchFamily="2" charset="-78"/>
              </a:rPr>
              <a:t> هر فرزند </a:t>
            </a:r>
            <a:r>
              <a:rPr lang="fa-IR" sz="2800" dirty="0" err="1">
                <a:cs typeface="B Nazanin" panose="00000400000000000000" pitchFamily="2" charset="-78"/>
              </a:rPr>
              <a:t>شش­ماه</a:t>
            </a:r>
            <a:r>
              <a:rPr lang="fa-IR" sz="2800" dirty="0">
                <a:cs typeface="B Nazanin" panose="00000400000000000000" pitchFamily="2" charset="-78"/>
              </a:rPr>
              <a:t> از تعهدات موضوع «قانون مربوط به خدمت پزشکان و پیراپزشکان» از مادران مشمول این قانون کسر می­گردد. بانوان متأهل دارای فرزند می­توانند تعهدات خود را در محل سکونت خانواده </a:t>
            </a:r>
            <a:r>
              <a:rPr lang="fa-IR" sz="2800" dirty="0" err="1">
                <a:cs typeface="B Nazanin" panose="00000400000000000000" pitchFamily="2" charset="-78"/>
              </a:rPr>
              <a:t>بگذرانند</a:t>
            </a:r>
            <a:r>
              <a:rPr lang="fa-IR" sz="2800" dirty="0">
                <a:cs typeface="B Nazanin" panose="00000400000000000000" pitchFamily="2" charset="-78"/>
              </a:rPr>
              <a:t>. </a:t>
            </a:r>
            <a:r>
              <a:rPr lang="fa-IR" sz="2800" b="1" dirty="0">
                <a:solidFill>
                  <a:schemeClr val="accent5">
                    <a:lumMod val="60000"/>
                    <a:lumOff val="40000"/>
                  </a:schemeClr>
                </a:solidFill>
                <a:cs typeface="B Nazanin" panose="00000400000000000000" pitchFamily="2" charset="-78"/>
              </a:rPr>
              <a:t>مادران باردار و مادران دارای فرزند زیر دو سال، می­توانند طی دوره بارداری و تا دو سالگی فرزند، آغاز طرح خود را به تعویق بیاندازند.</a:t>
            </a:r>
          </a:p>
          <a:p>
            <a:pPr lvl="1" algn="r" rtl="1"/>
            <a:r>
              <a:rPr lang="fa-IR" sz="2800" b="1" dirty="0">
                <a:cs typeface="B Nazanin" panose="00000400000000000000" pitchFamily="2" charset="-78"/>
              </a:rPr>
              <a:t>ماده۴۴ـ</a:t>
            </a:r>
            <a:r>
              <a:rPr lang="fa-IR" sz="2800" dirty="0">
                <a:cs typeface="B Nazanin" panose="00000400000000000000" pitchFamily="2" charset="-78"/>
              </a:rPr>
              <a:t> در اجرای ماده(۷۰) و بند «د» ماده (۱۰۲) قانون برنامه پنجساله ششم توسعه، اقتصادی، اجتماعی و فرهنگی جمهوری اسلامی ایران وزارت بهداشت، درمان و آموزش پزشکی با همکاری وزارت تعاون، کار و رفاه اجتماعی مکلف است </a:t>
            </a:r>
            <a:r>
              <a:rPr lang="fa-IR" sz="2800" b="1" dirty="0">
                <a:solidFill>
                  <a:schemeClr val="accent5">
                    <a:lumMod val="60000"/>
                    <a:lumOff val="40000"/>
                  </a:schemeClr>
                </a:solidFill>
                <a:cs typeface="B Nazanin" panose="00000400000000000000" pitchFamily="2" charset="-78"/>
              </a:rPr>
              <a:t>کلیه مادران فاقد پوشش بیمه­ای را طی دوران بارداری و شیردهی و همچنین کودکان را تا پایان پنج سالگی تحت پوشش خدمات درمان پایه بیمه­ای بر اساس آزمون وسع قرار دهد.</a:t>
            </a:r>
          </a:p>
        </p:txBody>
      </p:sp>
    </p:spTree>
    <p:extLst>
      <p:ext uri="{BB962C8B-B14F-4D97-AF65-F5344CB8AC3E}">
        <p14:creationId xmlns:p14="http://schemas.microsoft.com/office/powerpoint/2010/main" val="15808376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513745" y="838200"/>
            <a:ext cx="10353761" cy="695326"/>
          </a:xfrm>
        </p:spPr>
        <p:txBody>
          <a:bodyPr>
            <a:noAutofit/>
          </a:bodyPr>
          <a:lstStyle/>
          <a:p>
            <a:pPr algn="ctr" rtl="1"/>
            <a:r>
              <a:rPr kumimoji="0" lang="fa-IR" sz="4000" b="1" i="0" u="none" strike="noStrike" kern="1200" cap="none" spc="0" normalizeH="0" baseline="0" noProof="0" dirty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Century Gothic" panose="020B0502020202020204"/>
                <a:ea typeface="+mn-ea"/>
                <a:cs typeface="B Nazanin" panose="00000400000000000000" pitchFamily="2" charset="-78"/>
              </a:rPr>
              <a:t>قانون حمایت از خانواده و جوانی جمعیت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720" y="2166151"/>
            <a:ext cx="10353762" cy="4167974"/>
          </a:xfrm>
        </p:spPr>
        <p:txBody>
          <a:bodyPr>
            <a:normAutofit/>
          </a:bodyPr>
          <a:lstStyle/>
          <a:p>
            <a:pPr lvl="1" algn="r" rtl="1"/>
            <a:r>
              <a:rPr lang="fa-IR" sz="2000" b="1" dirty="0">
                <a:cs typeface="B Nazanin" panose="00000400000000000000" pitchFamily="2" charset="-78"/>
              </a:rPr>
              <a:t>ماده۴۵ـ</a:t>
            </a:r>
            <a:r>
              <a:rPr lang="fa-IR" sz="2000" dirty="0">
                <a:cs typeface="B Nazanin" panose="00000400000000000000" pitchFamily="2" charset="-78"/>
              </a:rPr>
              <a:t> شورای عالی بیمه مکلف است </a:t>
            </a:r>
            <a:r>
              <a:rPr lang="fa-IR" sz="2000" b="1" dirty="0">
                <a:solidFill>
                  <a:schemeClr val="accent5">
                    <a:lumMod val="60000"/>
                    <a:lumOff val="40000"/>
                  </a:schemeClr>
                </a:solidFill>
                <a:cs typeface="B Nazanin" panose="00000400000000000000" pitchFamily="2" charset="-78"/>
              </a:rPr>
              <a:t>راهنمای بالینی استاندارد پوشش بیمه­ای خدمات سلامت زنان، مادران باردار و نوزادان را از جمله </a:t>
            </a:r>
            <a:r>
              <a:rPr lang="fa-IR" sz="2000" b="1" dirty="0" err="1">
                <a:solidFill>
                  <a:schemeClr val="accent5">
                    <a:lumMod val="60000"/>
                    <a:lumOff val="40000"/>
                  </a:schemeClr>
                </a:solidFill>
                <a:cs typeface="B Nazanin" panose="00000400000000000000" pitchFamily="2" charset="-78"/>
              </a:rPr>
              <a:t>ماماها</a:t>
            </a:r>
            <a:r>
              <a:rPr lang="fa-IR" sz="2000" b="1" dirty="0">
                <a:solidFill>
                  <a:schemeClr val="accent5">
                    <a:lumMod val="60000"/>
                    <a:lumOff val="40000"/>
                  </a:schemeClr>
                </a:solidFill>
                <a:cs typeface="B Nazanin" panose="00000400000000000000" pitchFamily="2" charset="-78"/>
              </a:rPr>
              <a:t> و پزشکان در مراکز خصوصی و دولتی در قالب سطح­بندی خدمات با لحاظ نظام ارجاع</a:t>
            </a:r>
            <a:r>
              <a:rPr lang="fa-IR" sz="2000" dirty="0">
                <a:cs typeface="B Nazanin" panose="00000400000000000000" pitchFamily="2" charset="-78"/>
              </a:rPr>
              <a:t> تدوین نماید و حداکثر تا </a:t>
            </a:r>
            <a:r>
              <a:rPr lang="fa-IR" sz="2000" dirty="0" err="1">
                <a:cs typeface="B Nazanin" panose="00000400000000000000" pitchFamily="2" charset="-78"/>
              </a:rPr>
              <a:t>شش­ماه</a:t>
            </a:r>
            <a:r>
              <a:rPr lang="fa-IR" sz="2000" dirty="0">
                <a:cs typeface="B Nazanin" panose="00000400000000000000" pitchFamily="2" charset="-78"/>
              </a:rPr>
              <a:t> پس از </a:t>
            </a:r>
            <a:r>
              <a:rPr lang="fa-IR" sz="2000" dirty="0" err="1">
                <a:cs typeface="B Nazanin" panose="00000400000000000000" pitchFamily="2" charset="-78"/>
              </a:rPr>
              <a:t>لازم­الاجراءشدن</a:t>
            </a:r>
            <a:r>
              <a:rPr lang="fa-IR" sz="2000" dirty="0">
                <a:cs typeface="B Nazanin" panose="00000400000000000000" pitchFamily="2" charset="-78"/>
              </a:rPr>
              <a:t> این قانون به تصویب هیأت وزیران برساند.</a:t>
            </a:r>
          </a:p>
          <a:p>
            <a:pPr lvl="1" algn="r" rtl="1"/>
            <a:r>
              <a:rPr lang="fa-IR" sz="2000" b="1" dirty="0">
                <a:cs typeface="B Nazanin" panose="00000400000000000000" pitchFamily="2" charset="-78"/>
              </a:rPr>
              <a:t>ماده۴۸ـ</a:t>
            </a:r>
            <a:r>
              <a:rPr lang="fa-IR" sz="2000" dirty="0">
                <a:cs typeface="B Nazanin" panose="00000400000000000000" pitchFamily="2" charset="-78"/>
              </a:rPr>
              <a:t> وزارت بهداشت، درمان و آموزش پزشکی مکلف است با بازنگری </a:t>
            </a:r>
            <a:r>
              <a:rPr lang="fa-IR" sz="2000" dirty="0" err="1">
                <a:cs typeface="B Nazanin" panose="00000400000000000000" pitchFamily="2" charset="-78"/>
              </a:rPr>
              <a:t>دستورالعمل­ها</a:t>
            </a:r>
            <a:r>
              <a:rPr lang="fa-IR" sz="2000" dirty="0">
                <a:cs typeface="B Nazanin" panose="00000400000000000000" pitchFamily="2" charset="-78"/>
              </a:rPr>
              <a:t> و متون آموزشی و ترویجی خود در جهت افزایش باروری و ثمرات بارداری و زایمان طبیعی در سلامت بانوان، </a:t>
            </a:r>
            <a:r>
              <a:rPr lang="fa-IR" sz="2000" b="1" dirty="0">
                <a:solidFill>
                  <a:schemeClr val="accent5">
                    <a:lumMod val="60000"/>
                    <a:lumOff val="40000"/>
                  </a:schemeClr>
                </a:solidFill>
                <a:cs typeface="B Nazanin" panose="00000400000000000000" pitchFamily="2" charset="-78"/>
              </a:rPr>
              <a:t>هزینه­های روحی، روانی و اقتصادی دوران بارداری را کاهش دهد</a:t>
            </a:r>
            <a:r>
              <a:rPr lang="fa-IR" sz="2000" dirty="0">
                <a:cs typeface="B Nazanin" panose="00000400000000000000" pitchFamily="2" charset="-78"/>
              </a:rPr>
              <a:t> و از </a:t>
            </a:r>
            <a:r>
              <a:rPr lang="fa-IR" sz="2000" dirty="0" err="1">
                <a:cs typeface="B Nazanin" panose="00000400000000000000" pitchFamily="2" charset="-78"/>
              </a:rPr>
              <a:t>القای</a:t>
            </a:r>
            <a:r>
              <a:rPr lang="fa-IR" sz="2000" dirty="0">
                <a:cs typeface="B Nazanin" panose="00000400000000000000" pitchFamily="2" charset="-78"/>
              </a:rPr>
              <a:t> هرگونه ترس و هراس نسبت به امر بارداری ذیل عباراتی از قبیل پرخطر و ناخواسته در شبکه بهداشت، ممانعت به عمل آورد و از عبارت مراقبت ویژه به جای آنها استفاده کند.</a:t>
            </a:r>
          </a:p>
          <a:p>
            <a:pPr lvl="1" algn="r" rtl="1"/>
            <a:r>
              <a:rPr lang="fa-IR" sz="2000" b="1" dirty="0">
                <a:cs typeface="B Nazanin" panose="00000400000000000000" pitchFamily="2" charset="-78"/>
              </a:rPr>
              <a:t>ماده۴۹ ـ </a:t>
            </a:r>
            <a:r>
              <a:rPr lang="fa-IR" sz="2000" dirty="0">
                <a:cs typeface="B Nazanin" panose="00000400000000000000" pitchFamily="2" charset="-78"/>
              </a:rPr>
              <a:t>وزارت بهداشت، درمان و آموزش پزشکی مکلف است </a:t>
            </a:r>
            <a:r>
              <a:rPr lang="fa-IR" sz="2000" b="1" dirty="0">
                <a:solidFill>
                  <a:schemeClr val="accent5">
                    <a:lumMod val="60000"/>
                    <a:lumOff val="40000"/>
                  </a:schemeClr>
                </a:solidFill>
                <a:cs typeface="B Nazanin" panose="00000400000000000000" pitchFamily="2" charset="-78"/>
              </a:rPr>
              <a:t>امکان زایمان طبیعی در بیمارستان ها و </a:t>
            </a:r>
            <a:r>
              <a:rPr lang="fa-IR" sz="2000" b="1" dirty="0" err="1">
                <a:solidFill>
                  <a:schemeClr val="accent5">
                    <a:lumMod val="60000"/>
                    <a:lumOff val="40000"/>
                  </a:schemeClr>
                </a:solidFill>
                <a:cs typeface="B Nazanin" panose="00000400000000000000" pitchFamily="2" charset="-78"/>
              </a:rPr>
              <a:t>زایشگاههای</a:t>
            </a:r>
            <a:r>
              <a:rPr lang="fa-IR" sz="2000" b="1" dirty="0">
                <a:solidFill>
                  <a:schemeClr val="accent5">
                    <a:lumMod val="60000"/>
                    <a:lumOff val="40000"/>
                  </a:schemeClr>
                </a:solidFill>
                <a:cs typeface="B Nazanin" panose="00000400000000000000" pitchFamily="2" charset="-78"/>
              </a:rPr>
              <a:t> دولتی را به گونه­ای فراهم نماید که برای افراد تحت پوشش بیمه و مراجعین فاقد پوشش بیمه ای به صورت کاملا رایگان انجام </a:t>
            </a:r>
            <a:r>
              <a:rPr lang="fa-IR" sz="2000" dirty="0">
                <a:cs typeface="B Nazanin" panose="00000400000000000000" pitchFamily="2" charset="-78"/>
              </a:rPr>
              <a:t>و متناسب با </a:t>
            </a:r>
            <a:r>
              <a:rPr lang="fa-IR" sz="2000" dirty="0" err="1">
                <a:cs typeface="B Nazanin" panose="00000400000000000000" pitchFamily="2" charset="-78"/>
              </a:rPr>
              <a:t>آمایش</a:t>
            </a:r>
            <a:r>
              <a:rPr lang="fa-IR" sz="2000" dirty="0">
                <a:cs typeface="B Nazanin" panose="00000400000000000000" pitchFamily="2" charset="-78"/>
              </a:rPr>
              <a:t> سرزمینی، ظرف حداکثر </a:t>
            </a:r>
            <a:r>
              <a:rPr lang="fa-IR" sz="2000" dirty="0" err="1">
                <a:cs typeface="B Nazanin" panose="00000400000000000000" pitchFamily="2" charset="-78"/>
              </a:rPr>
              <a:t>دوسال</a:t>
            </a:r>
            <a:r>
              <a:rPr lang="fa-IR" sz="2000" dirty="0">
                <a:cs typeface="B Nazanin" panose="00000400000000000000" pitchFamily="2" charset="-78"/>
              </a:rPr>
              <a:t> پس از ابلاغ این قانون، با توجه به استانداردهای سطح بندی ارائه خدمات، ترتیبی اتخاذ نماید که </a:t>
            </a:r>
            <a:r>
              <a:rPr lang="fa-IR" sz="2000" b="1" dirty="0">
                <a:solidFill>
                  <a:schemeClr val="accent5">
                    <a:lumMod val="60000"/>
                    <a:lumOff val="40000"/>
                  </a:schemeClr>
                </a:solidFill>
                <a:cs typeface="B Nazanin" panose="00000400000000000000" pitchFamily="2" charset="-78"/>
              </a:rPr>
              <a:t>کلیه زنان باردار حداکثر طی مدت یک ساعت با وسیله نقلیه معمول به خدمات </a:t>
            </a:r>
            <a:r>
              <a:rPr lang="fa-IR" sz="2000" b="1" dirty="0" err="1">
                <a:solidFill>
                  <a:schemeClr val="accent5">
                    <a:lumMod val="60000"/>
                    <a:lumOff val="40000"/>
                  </a:schemeClr>
                </a:solidFill>
                <a:cs typeface="B Nazanin" panose="00000400000000000000" pitchFamily="2" charset="-78"/>
              </a:rPr>
              <a:t>زایشگاهی</a:t>
            </a:r>
            <a:r>
              <a:rPr lang="fa-IR" sz="2000" b="1" dirty="0">
                <a:solidFill>
                  <a:schemeClr val="accent5">
                    <a:lumMod val="60000"/>
                    <a:lumOff val="40000"/>
                  </a:schemeClr>
                </a:solidFill>
                <a:cs typeface="B Nazanin" panose="00000400000000000000" pitchFamily="2" charset="-78"/>
              </a:rPr>
              <a:t> ایمن و استاندارد دسترسی داشته باشند</a:t>
            </a:r>
            <a:r>
              <a:rPr lang="fa-IR" sz="2000" dirty="0">
                <a:cs typeface="B Nazanin" panose="00000400000000000000" pitchFamily="2" charset="-78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2700658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919119" y="1056813"/>
            <a:ext cx="10353761" cy="533400"/>
          </a:xfrm>
        </p:spPr>
        <p:txBody>
          <a:bodyPr>
            <a:noAutofit/>
          </a:bodyPr>
          <a:lstStyle/>
          <a:p>
            <a:pPr algn="ctr" rtl="1"/>
            <a:r>
              <a:rPr kumimoji="0" lang="fa-IR" sz="3200" b="1" i="0" u="none" strike="noStrike" kern="1200" cap="none" spc="0" normalizeH="0" baseline="0" noProof="0" dirty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Century Gothic" panose="020B0502020202020204"/>
                <a:ea typeface="+mj-ea"/>
                <a:cs typeface="B Nazanin" panose="00000400000000000000" pitchFamily="2" charset="-78"/>
              </a:rPr>
              <a:t>قانون حمایت از خانواده و جوانی جمعیت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6027" y="2263806"/>
            <a:ext cx="11294930" cy="4403694"/>
          </a:xfrm>
        </p:spPr>
        <p:txBody>
          <a:bodyPr>
            <a:normAutofit lnSpcReduction="10000"/>
          </a:bodyPr>
          <a:lstStyle/>
          <a:p>
            <a:pPr lvl="1" algn="r" rtl="1"/>
            <a:r>
              <a:rPr lang="fa-IR" sz="2000" b="1" dirty="0">
                <a:cs typeface="B Nazanin" panose="00000400000000000000" pitchFamily="2" charset="-78"/>
              </a:rPr>
              <a:t>ماده۵۰ ـ </a:t>
            </a:r>
            <a:r>
              <a:rPr lang="fa-IR" sz="2000" dirty="0">
                <a:cs typeface="B Nazanin" panose="00000400000000000000" pitchFamily="2" charset="-78"/>
              </a:rPr>
              <a:t>وزارت بهداشت، درمان و آموزش پزشکی مکلف است در راستای </a:t>
            </a:r>
            <a:r>
              <a:rPr lang="fa-IR" sz="2000" b="1" dirty="0">
                <a:solidFill>
                  <a:schemeClr val="accent5">
                    <a:lumMod val="60000"/>
                    <a:lumOff val="40000"/>
                  </a:schemeClr>
                </a:solidFill>
                <a:cs typeface="B Nazanin" panose="00000400000000000000" pitchFamily="2" charset="-78"/>
              </a:rPr>
              <a:t>تأمین، حفظ، ارتقاء سلامت مادر و نوزاد و کاهش سالانه پنج درصد(۵%) از میزان زایمان غیرطبیعی نسبت به نرخ کل زایمان در کشور </a:t>
            </a:r>
            <a:r>
              <a:rPr lang="fa-IR" sz="2000" dirty="0">
                <a:cs typeface="B Nazanin" panose="00000400000000000000" pitchFamily="2" charset="-78"/>
              </a:rPr>
              <a:t>تا رسیدن به نرخ میانگین جهانی، اقدام به اجرای موارد ذیل نماید و گزارش اقدامات و نتایج حاصل را هر </a:t>
            </a:r>
            <a:r>
              <a:rPr lang="fa-IR" sz="2000" dirty="0" err="1">
                <a:cs typeface="B Nazanin" panose="00000400000000000000" pitchFamily="2" charset="-78"/>
              </a:rPr>
              <a:t>سه­ماه</a:t>
            </a:r>
            <a:r>
              <a:rPr lang="fa-IR" sz="2000" dirty="0">
                <a:cs typeface="B Nazanin" panose="00000400000000000000" pitchFamily="2" charset="-78"/>
              </a:rPr>
              <a:t> یک­بار به ستاد ملی جمعیت ارائه نماید:</a:t>
            </a:r>
          </a:p>
          <a:p>
            <a:pPr lvl="2" algn="r" rtl="1"/>
            <a:r>
              <a:rPr lang="fa-IR" sz="1800" dirty="0">
                <a:cs typeface="B Nazanin" panose="00000400000000000000" pitchFamily="2" charset="-78"/>
              </a:rPr>
              <a:t>ب ـ </a:t>
            </a:r>
            <a:r>
              <a:rPr lang="fa-IR" sz="1800" b="1" dirty="0">
                <a:solidFill>
                  <a:schemeClr val="accent5">
                    <a:lumMod val="60000"/>
                    <a:lumOff val="40000"/>
                  </a:schemeClr>
                </a:solidFill>
                <a:cs typeface="B Nazanin" panose="00000400000000000000" pitchFamily="2" charset="-78"/>
              </a:rPr>
              <a:t>آموزش و فرهنگ سازی برای زایمان طبیعی و آموزش­های فردی به مادر باردار و خانواده </a:t>
            </a:r>
          </a:p>
          <a:p>
            <a:pPr lvl="2" algn="r" rtl="1"/>
            <a:r>
              <a:rPr lang="fa-IR" sz="1800" dirty="0">
                <a:cs typeface="B Nazanin" panose="00000400000000000000" pitchFamily="2" charset="-78"/>
              </a:rPr>
              <a:t>پ ـ </a:t>
            </a:r>
            <a:r>
              <a:rPr lang="fa-IR" sz="1800" b="1" dirty="0">
                <a:solidFill>
                  <a:schemeClr val="accent5">
                    <a:lumMod val="60000"/>
                    <a:lumOff val="40000"/>
                  </a:schemeClr>
                </a:solidFill>
                <a:cs typeface="B Nazanin" panose="00000400000000000000" pitchFamily="2" charset="-78"/>
              </a:rPr>
              <a:t>برقراری نظام تضمین کیفیت مهارت آموزی و ارائه خدمات مراقبت بارداری و زایمان در قالب </a:t>
            </a:r>
            <a:r>
              <a:rPr lang="fa-IR" sz="1800" b="1" dirty="0" err="1">
                <a:solidFill>
                  <a:schemeClr val="accent5">
                    <a:lumMod val="60000"/>
                    <a:lumOff val="40000"/>
                  </a:schemeClr>
                </a:solidFill>
                <a:cs typeface="B Nazanin" panose="00000400000000000000" pitchFamily="2" charset="-78"/>
              </a:rPr>
              <a:t>کارگروهی</a:t>
            </a:r>
            <a:r>
              <a:rPr lang="fa-IR" sz="1800" b="1" dirty="0">
                <a:solidFill>
                  <a:schemeClr val="accent5">
                    <a:lumMod val="60000"/>
                    <a:lumOff val="40000"/>
                  </a:schemeClr>
                </a:solidFill>
                <a:cs typeface="B Nazanin" panose="00000400000000000000" pitchFamily="2" charset="-78"/>
              </a:rPr>
              <a:t> </a:t>
            </a:r>
            <a:r>
              <a:rPr lang="fa-IR" sz="1800" dirty="0">
                <a:cs typeface="B Nazanin" panose="00000400000000000000" pitchFamily="2" charset="-78"/>
              </a:rPr>
              <a:t>توسط </a:t>
            </a:r>
            <a:r>
              <a:rPr lang="fa-IR" sz="1800" dirty="0" err="1">
                <a:cs typeface="B Nazanin" panose="00000400000000000000" pitchFamily="2" charset="-78"/>
              </a:rPr>
              <a:t>ماماها</a:t>
            </a:r>
            <a:r>
              <a:rPr lang="fa-IR" sz="1800" dirty="0">
                <a:cs typeface="B Nazanin" panose="00000400000000000000" pitchFamily="2" charset="-78"/>
              </a:rPr>
              <a:t>، پزشکان و متخصصان زنان و زایمان، اطفال، بیهوشی و بقیه کارکنان مرتبط</a:t>
            </a:r>
          </a:p>
          <a:p>
            <a:pPr lvl="2" algn="r" rtl="1"/>
            <a:r>
              <a:rPr lang="fa-IR" sz="1800" dirty="0">
                <a:cs typeface="B Nazanin" panose="00000400000000000000" pitchFamily="2" charset="-78"/>
              </a:rPr>
              <a:t>ح ـ </a:t>
            </a:r>
            <a:r>
              <a:rPr lang="fa-IR" sz="1800" b="1" dirty="0">
                <a:solidFill>
                  <a:schemeClr val="accent5">
                    <a:lumMod val="60000"/>
                    <a:lumOff val="40000"/>
                  </a:schemeClr>
                </a:solidFill>
                <a:cs typeface="B Nazanin" panose="00000400000000000000" pitchFamily="2" charset="-78"/>
              </a:rPr>
              <a:t>ارتقای کیفیت مراقبتهای بارداری در راستای </a:t>
            </a:r>
            <a:r>
              <a:rPr lang="fa-IR" sz="1800" b="1" dirty="0" err="1">
                <a:solidFill>
                  <a:schemeClr val="accent5">
                    <a:lumMod val="60000"/>
                    <a:lumOff val="40000"/>
                  </a:schemeClr>
                </a:solidFill>
                <a:cs typeface="B Nazanin" panose="00000400000000000000" pitchFamily="2" charset="-78"/>
              </a:rPr>
              <a:t>فرزند­آوری</a:t>
            </a:r>
            <a:r>
              <a:rPr lang="fa-IR" sz="1800" b="1" dirty="0">
                <a:solidFill>
                  <a:schemeClr val="accent5">
                    <a:lumMod val="60000"/>
                    <a:lumOff val="40000"/>
                  </a:schemeClr>
                </a:solidFill>
                <a:cs typeface="B Nazanin" panose="00000400000000000000" pitchFamily="2" charset="-78"/>
              </a:rPr>
              <a:t> و زایمان طبیعی</a:t>
            </a:r>
            <a:r>
              <a:rPr lang="fa-IR" sz="1800" dirty="0">
                <a:cs typeface="B Nazanin" panose="00000400000000000000" pitchFamily="2" charset="-78"/>
              </a:rPr>
              <a:t>، مبتنی بر پرونده الکترونیک یکپارچه و برخط سلامت با امکان دسترسی در کلیه بخش­ های بهداشت و درمان دولتی و غیردولتی، بر اساس </a:t>
            </a:r>
            <a:r>
              <a:rPr lang="fa-IR" sz="1800" b="1" dirty="0">
                <a:solidFill>
                  <a:schemeClr val="accent5">
                    <a:lumMod val="60000"/>
                    <a:lumOff val="40000"/>
                  </a:schemeClr>
                </a:solidFill>
                <a:cs typeface="B Nazanin" panose="00000400000000000000" pitchFamily="2" charset="-78"/>
              </a:rPr>
              <a:t>استقرار </a:t>
            </a:r>
            <a:r>
              <a:rPr lang="fa-IR" sz="1800" b="1" dirty="0" err="1">
                <a:solidFill>
                  <a:schemeClr val="accent5">
                    <a:lumMod val="60000"/>
                    <a:lumOff val="40000"/>
                  </a:schemeClr>
                </a:solidFill>
                <a:cs typeface="B Nazanin" panose="00000400000000000000" pitchFamily="2" charset="-78"/>
              </a:rPr>
              <a:t>راهنماهای</a:t>
            </a:r>
            <a:r>
              <a:rPr lang="fa-IR" sz="1800" b="1" dirty="0">
                <a:solidFill>
                  <a:schemeClr val="accent5">
                    <a:lumMod val="60000"/>
                    <a:lumOff val="40000"/>
                  </a:schemeClr>
                </a:solidFill>
                <a:cs typeface="B Nazanin" panose="00000400000000000000" pitchFamily="2" charset="-78"/>
              </a:rPr>
              <a:t> بالینی سلامت مادر و جنین و با رعایت سطح بندی خدمات</a:t>
            </a:r>
          </a:p>
          <a:p>
            <a:pPr lvl="2" algn="r" rtl="1"/>
            <a:r>
              <a:rPr lang="fa-IR" sz="1800" dirty="0">
                <a:cs typeface="B Nazanin" panose="00000400000000000000" pitchFamily="2" charset="-78"/>
              </a:rPr>
              <a:t>خ ـ وزارت بهداشت، درمان و آموزش پزشکی مکلف است نسبت به </a:t>
            </a:r>
            <a:r>
              <a:rPr lang="fa-IR" sz="1800" b="1" dirty="0">
                <a:solidFill>
                  <a:schemeClr val="accent5">
                    <a:lumMod val="60000"/>
                    <a:lumOff val="40000"/>
                  </a:schemeClr>
                </a:solidFill>
                <a:cs typeface="B Nazanin" panose="00000400000000000000" pitchFamily="2" charset="-78"/>
              </a:rPr>
              <a:t>ارزشیابی عملکرد کارکنان بهداشتی ـ درمانی برحسب میزان رضایت مادران، در ارائه مراقبت با کیفیت بارداری و زایمان طبیعی و اعمال آن در </a:t>
            </a:r>
            <a:r>
              <a:rPr lang="fa-IR" sz="1800" b="1" dirty="0" err="1">
                <a:solidFill>
                  <a:schemeClr val="accent5">
                    <a:lumMod val="60000"/>
                    <a:lumOff val="40000"/>
                  </a:schemeClr>
                </a:solidFill>
                <a:cs typeface="B Nazanin" panose="00000400000000000000" pitchFamily="2" charset="-78"/>
              </a:rPr>
              <a:t>کارانه</a:t>
            </a:r>
            <a:r>
              <a:rPr lang="fa-IR" sz="1800" b="1" dirty="0">
                <a:solidFill>
                  <a:schemeClr val="accent5">
                    <a:lumMod val="60000"/>
                    <a:lumOff val="40000"/>
                  </a:schemeClr>
                </a:solidFill>
                <a:cs typeface="B Nazanin" panose="00000400000000000000" pitchFamily="2" charset="-78"/>
              </a:rPr>
              <a:t> </a:t>
            </a:r>
            <a:r>
              <a:rPr lang="fa-IR" sz="1800" b="1" dirty="0" err="1">
                <a:solidFill>
                  <a:schemeClr val="accent5">
                    <a:lumMod val="60000"/>
                    <a:lumOff val="40000"/>
                  </a:schemeClr>
                </a:solidFill>
                <a:cs typeface="B Nazanin" panose="00000400000000000000" pitchFamily="2" charset="-78"/>
              </a:rPr>
              <a:t>ارائه­دهندگان</a:t>
            </a:r>
            <a:r>
              <a:rPr lang="fa-IR" sz="1800" b="1" dirty="0">
                <a:solidFill>
                  <a:schemeClr val="accent5">
                    <a:lumMod val="60000"/>
                    <a:lumOff val="40000"/>
                  </a:schemeClr>
                </a:solidFill>
                <a:cs typeface="B Nazanin" panose="00000400000000000000" pitchFamily="2" charset="-78"/>
              </a:rPr>
              <a:t> خدمات </a:t>
            </a:r>
            <a:r>
              <a:rPr lang="fa-IR" sz="1800" dirty="0">
                <a:cs typeface="B Nazanin" panose="00000400000000000000" pitchFamily="2" charset="-78"/>
              </a:rPr>
              <a:t>اقدام نماید.</a:t>
            </a:r>
          </a:p>
          <a:p>
            <a:pPr lvl="2" algn="r" rtl="1"/>
            <a:r>
              <a:rPr lang="fa-IR" sz="1800" dirty="0">
                <a:cs typeface="B Nazanin" panose="00000400000000000000" pitchFamily="2" charset="-78"/>
              </a:rPr>
              <a:t>ذ ـ وزارت بهداشت، درمان و آموزش پزشکی مکلف است پنج درصد(۵%) از بودجه­ های عمرانی خود را به </a:t>
            </a:r>
            <a:r>
              <a:rPr lang="fa-IR" sz="1800" b="1" dirty="0">
                <a:solidFill>
                  <a:schemeClr val="accent5">
                    <a:lumMod val="60000"/>
                    <a:lumOff val="40000"/>
                  </a:schemeClr>
                </a:solidFill>
                <a:cs typeface="B Nazanin" panose="00000400000000000000" pitchFamily="2" charset="-78"/>
              </a:rPr>
              <a:t>بهبود کیفیت محیط­های </a:t>
            </a:r>
            <a:r>
              <a:rPr lang="fa-IR" sz="1800" b="1" dirty="0" err="1">
                <a:solidFill>
                  <a:schemeClr val="accent5">
                    <a:lumMod val="60000"/>
                    <a:lumOff val="40000"/>
                  </a:schemeClr>
                </a:solidFill>
                <a:cs typeface="B Nazanin" panose="00000400000000000000" pitchFamily="2" charset="-78"/>
              </a:rPr>
              <a:t>زایشگاهی</a:t>
            </a:r>
            <a:r>
              <a:rPr lang="fa-IR" sz="1800" b="1" dirty="0">
                <a:solidFill>
                  <a:schemeClr val="accent5">
                    <a:lumMod val="60000"/>
                    <a:lumOff val="40000"/>
                  </a:schemeClr>
                </a:solidFill>
                <a:cs typeface="B Nazanin" panose="00000400000000000000" pitchFamily="2" charset="-78"/>
              </a:rPr>
              <a:t> از نظر فیزیکی و بهداشتی اختصاص دهد. از سال سوم اجرای این قانون پرداخت سهم هر زایشگاه منوط به افزایش میزان رضایت مادران باردار از محیط فیزیکی زایشگاه می­باشد</a:t>
            </a:r>
            <a:r>
              <a:rPr lang="fa-IR" sz="1800" dirty="0">
                <a:cs typeface="B Nazanin" panose="00000400000000000000" pitchFamily="2" charset="-78"/>
              </a:rPr>
              <a:t>.</a:t>
            </a:r>
            <a:endParaRPr lang="en-US" sz="18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94761458"/>
      </p:ext>
    </p:extLst>
  </p:cSld>
  <p:clrMapOvr>
    <a:masterClrMapping/>
  </p:clrMapOvr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1293</Words>
  <Application>Microsoft Office PowerPoint</Application>
  <PresentationFormat>Widescreen</PresentationFormat>
  <Paragraphs>24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13" baseType="lpstr">
      <vt:lpstr>Arial</vt:lpstr>
      <vt:lpstr>B Nazanin</vt:lpstr>
      <vt:lpstr>Calibri</vt:lpstr>
      <vt:lpstr>Calibri Light</vt:lpstr>
      <vt:lpstr>Century Gothic</vt:lpstr>
      <vt:lpstr>Wingdings 3</vt:lpstr>
      <vt:lpstr>Office Theme</vt:lpstr>
      <vt:lpstr>Ion Boardroom</vt:lpstr>
      <vt:lpstr>بسم الله الرحمن الرحیم</vt:lpstr>
      <vt:lpstr>قانون حمایت از خانواده و جوانی جمعیت</vt:lpstr>
      <vt:lpstr>قانون حمایت از خانواده و جوانی جمعیت</vt:lpstr>
      <vt:lpstr>قانون حمایت از خانواده و جوانی جمعیت</vt:lpstr>
      <vt:lpstr>قانون حمایت از خانواده و جوانی جمعیت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Admin</dc:creator>
  <cp:lastModifiedBy>Admin</cp:lastModifiedBy>
  <cp:revision>2</cp:revision>
  <dcterms:created xsi:type="dcterms:W3CDTF">2024-07-29T08:25:37Z</dcterms:created>
  <dcterms:modified xsi:type="dcterms:W3CDTF">2024-07-29T08:32:01Z</dcterms:modified>
</cp:coreProperties>
</file>