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308" r:id="rId17"/>
    <p:sldId id="275" r:id="rId18"/>
    <p:sldId id="276" r:id="rId19"/>
    <p:sldId id="277" r:id="rId20"/>
    <p:sldId id="278" r:id="rId21"/>
    <p:sldId id="279" r:id="rId22"/>
    <p:sldId id="280" r:id="rId23"/>
    <p:sldId id="281" r:id="rId24"/>
    <p:sldId id="282" r:id="rId25"/>
    <p:sldId id="284" r:id="rId26"/>
    <p:sldId id="285" r:id="rId27"/>
    <p:sldId id="286" r:id="rId28"/>
    <p:sldId id="287" r:id="rId29"/>
    <p:sldId id="288" r:id="rId30"/>
    <p:sldId id="289" r:id="rId31"/>
    <p:sldId id="291" r:id="rId32"/>
    <p:sldId id="293" r:id="rId33"/>
    <p:sldId id="294" r:id="rId34"/>
    <p:sldId id="295" r:id="rId35"/>
    <p:sldId id="296" r:id="rId36"/>
    <p:sldId id="297" r:id="rId37"/>
    <p:sldId id="309" r:id="rId38"/>
    <p:sldId id="298" r:id="rId39"/>
    <p:sldId id="299" r:id="rId40"/>
    <p:sldId id="300" r:id="rId41"/>
    <p:sldId id="301" r:id="rId42"/>
    <p:sldId id="302" r:id="rId43"/>
    <p:sldId id="303" r:id="rId44"/>
    <p:sldId id="304" r:id="rId45"/>
    <p:sldId id="305" r:id="rId46"/>
    <p:sldId id="307"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2501A6-F45E-4F7D-9526-06EC38EE8FCD}" type="datetimeFigureOut">
              <a:rPr lang="en-US" smtClean="0"/>
              <a:t>2/25/2024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9B1C7B-1719-44D9-BA1C-E71543AF5DA2}" type="slidenum">
              <a:rPr lang="en-US" smtClean="0"/>
              <a:t>‹#›</a:t>
            </a:fld>
            <a:endParaRPr lang="en-US"/>
          </a:p>
        </p:txBody>
      </p:sp>
    </p:spTree>
    <p:extLst>
      <p:ext uri="{BB962C8B-B14F-4D97-AF65-F5344CB8AC3E}">
        <p14:creationId xmlns:p14="http://schemas.microsoft.com/office/powerpoint/2010/main" val="4260950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82B1-4086-4ED3-84FF-769789E087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483CD8-C88D-4E42-B66B-57B32EC90B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B66808-DD07-46A5-86E3-4DFB95441B98}"/>
              </a:ext>
            </a:extLst>
          </p:cNvPr>
          <p:cNvSpPr>
            <a:spLocks noGrp="1"/>
          </p:cNvSpPr>
          <p:nvPr>
            <p:ph type="dt" sz="half" idx="10"/>
          </p:nvPr>
        </p:nvSpPr>
        <p:spPr/>
        <p:txBody>
          <a:bodyPr/>
          <a:lstStyle/>
          <a:p>
            <a:fld id="{81DDA86B-292B-4089-868F-CA2D64D60BC0}" type="datetime1">
              <a:rPr lang="en-US" smtClean="0"/>
              <a:t>2/25/2024</a:t>
            </a:fld>
            <a:endParaRPr lang="en-US"/>
          </a:p>
        </p:txBody>
      </p:sp>
      <p:sp>
        <p:nvSpPr>
          <p:cNvPr id="5" name="Footer Placeholder 4">
            <a:extLst>
              <a:ext uri="{FF2B5EF4-FFF2-40B4-BE49-F238E27FC236}">
                <a16:creationId xmlns:a16="http://schemas.microsoft.com/office/drawing/2014/main" id="{673A56FD-98D3-4D2A-B562-0E245D52A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668C1-AA5C-4674-97A7-CBEAB6E3B8A2}"/>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366260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0AE6-C719-477A-8F7E-0CBE25F366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5767E0-6FFB-41F2-8B93-92E4E5EB34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F9C7B-3C2A-4C5D-ABB5-7CFA203D76E6}"/>
              </a:ext>
            </a:extLst>
          </p:cNvPr>
          <p:cNvSpPr>
            <a:spLocks noGrp="1"/>
          </p:cNvSpPr>
          <p:nvPr>
            <p:ph type="dt" sz="half" idx="10"/>
          </p:nvPr>
        </p:nvSpPr>
        <p:spPr/>
        <p:txBody>
          <a:bodyPr/>
          <a:lstStyle/>
          <a:p>
            <a:fld id="{B96FF874-77E7-4F0E-B7C6-1C1D836B12F3}" type="datetime1">
              <a:rPr lang="en-US" smtClean="0"/>
              <a:t>2/25/2024</a:t>
            </a:fld>
            <a:endParaRPr lang="en-US"/>
          </a:p>
        </p:txBody>
      </p:sp>
      <p:sp>
        <p:nvSpPr>
          <p:cNvPr id="5" name="Footer Placeholder 4">
            <a:extLst>
              <a:ext uri="{FF2B5EF4-FFF2-40B4-BE49-F238E27FC236}">
                <a16:creationId xmlns:a16="http://schemas.microsoft.com/office/drawing/2014/main" id="{AB41B0A7-8D45-4818-84B0-E84DCA54A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3A2BD-0CB5-437C-848B-1B4DDCD6D0CD}"/>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33081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0AEED4-7A6E-4D33-97D2-EB9F794472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670F22-5E49-4E03-9443-8C1BC71ED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C1407-97C9-45FB-BB3E-38E57FE8528A}"/>
              </a:ext>
            </a:extLst>
          </p:cNvPr>
          <p:cNvSpPr>
            <a:spLocks noGrp="1"/>
          </p:cNvSpPr>
          <p:nvPr>
            <p:ph type="dt" sz="half" idx="10"/>
          </p:nvPr>
        </p:nvSpPr>
        <p:spPr/>
        <p:txBody>
          <a:bodyPr/>
          <a:lstStyle/>
          <a:p>
            <a:fld id="{2FCC396E-63D5-4F43-A777-AB5B8BCB941C}" type="datetime1">
              <a:rPr lang="en-US" smtClean="0"/>
              <a:t>2/25/2024</a:t>
            </a:fld>
            <a:endParaRPr lang="en-US"/>
          </a:p>
        </p:txBody>
      </p:sp>
      <p:sp>
        <p:nvSpPr>
          <p:cNvPr id="5" name="Footer Placeholder 4">
            <a:extLst>
              <a:ext uri="{FF2B5EF4-FFF2-40B4-BE49-F238E27FC236}">
                <a16:creationId xmlns:a16="http://schemas.microsoft.com/office/drawing/2014/main" id="{63719560-ADB6-4254-B4B6-FE64D3CAF6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180FD-CCE0-428E-88EE-23DAFCE5D8D6}"/>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2307679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AF40-DAD4-45A7-89E9-43E893EF471D}"/>
              </a:ext>
            </a:extLst>
          </p:cNvPr>
          <p:cNvSpPr>
            <a:spLocks noGrp="1"/>
          </p:cNvSpPr>
          <p:nvPr>
            <p:ph type="title"/>
          </p:nvPr>
        </p:nvSpPr>
        <p:spPr/>
        <p:txBody>
          <a:bodyPr/>
          <a:lstStyle>
            <a:lvl1pPr algn="r" rtl="1">
              <a:defRPr/>
            </a:lvl1pPr>
          </a:lstStyle>
          <a:p>
            <a:r>
              <a:rPr lang="en-US" dirty="0"/>
              <a:t>Click to edit Master title style</a:t>
            </a:r>
          </a:p>
        </p:txBody>
      </p:sp>
      <p:sp>
        <p:nvSpPr>
          <p:cNvPr id="3" name="Content Placeholder 2">
            <a:extLst>
              <a:ext uri="{FF2B5EF4-FFF2-40B4-BE49-F238E27FC236}">
                <a16:creationId xmlns:a16="http://schemas.microsoft.com/office/drawing/2014/main" id="{EDAD1004-90B2-4EC9-82A1-23626A4A97D1}"/>
              </a:ext>
            </a:extLst>
          </p:cNvPr>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7C6C697-B7F3-4ACD-A87D-B70A390B4714}"/>
              </a:ext>
            </a:extLst>
          </p:cNvPr>
          <p:cNvSpPr>
            <a:spLocks noGrp="1"/>
          </p:cNvSpPr>
          <p:nvPr>
            <p:ph type="dt" sz="half" idx="10"/>
          </p:nvPr>
        </p:nvSpPr>
        <p:spPr/>
        <p:txBody>
          <a:bodyPr/>
          <a:lstStyle/>
          <a:p>
            <a:fld id="{582A042F-3F96-4BC9-AEB7-7ED1BFD7FFDC}" type="datetime1">
              <a:rPr lang="en-US" smtClean="0"/>
              <a:t>2/25/2024</a:t>
            </a:fld>
            <a:endParaRPr lang="en-US"/>
          </a:p>
        </p:txBody>
      </p:sp>
      <p:sp>
        <p:nvSpPr>
          <p:cNvPr id="5" name="Footer Placeholder 4">
            <a:extLst>
              <a:ext uri="{FF2B5EF4-FFF2-40B4-BE49-F238E27FC236}">
                <a16:creationId xmlns:a16="http://schemas.microsoft.com/office/drawing/2014/main" id="{0164D682-153E-4BEE-BD8B-B85E9C356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4E530-AC1F-47CB-800D-53CAAFB01678}"/>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84597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533B1-1B44-4AFE-A130-B7FAFBA0FE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A2681F-02CC-4F8C-B54C-E92326457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CF3B28-B507-46F7-8E7A-940533F742BA}"/>
              </a:ext>
            </a:extLst>
          </p:cNvPr>
          <p:cNvSpPr>
            <a:spLocks noGrp="1"/>
          </p:cNvSpPr>
          <p:nvPr>
            <p:ph type="dt" sz="half" idx="10"/>
          </p:nvPr>
        </p:nvSpPr>
        <p:spPr/>
        <p:txBody>
          <a:bodyPr/>
          <a:lstStyle/>
          <a:p>
            <a:fld id="{E27C0D1E-C54A-4AAE-BCB1-82B827EB9066}" type="datetime1">
              <a:rPr lang="en-US" smtClean="0"/>
              <a:t>2/25/2024</a:t>
            </a:fld>
            <a:endParaRPr lang="en-US"/>
          </a:p>
        </p:txBody>
      </p:sp>
      <p:sp>
        <p:nvSpPr>
          <p:cNvPr id="5" name="Footer Placeholder 4">
            <a:extLst>
              <a:ext uri="{FF2B5EF4-FFF2-40B4-BE49-F238E27FC236}">
                <a16:creationId xmlns:a16="http://schemas.microsoft.com/office/drawing/2014/main" id="{3E0B7E1F-2CAA-420B-8EB5-22B1DFDDE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BD9CA-99BF-4FE4-9FE0-18C9BC0BC4F9}"/>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151670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88B35-9088-465F-81F6-7CFE1D6712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914BA3-D936-4690-9D67-6933363E85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F323F0-A266-4154-B446-E17F791B9E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B4217A-4E02-489E-96D0-405380546E59}"/>
              </a:ext>
            </a:extLst>
          </p:cNvPr>
          <p:cNvSpPr>
            <a:spLocks noGrp="1"/>
          </p:cNvSpPr>
          <p:nvPr>
            <p:ph type="dt" sz="half" idx="10"/>
          </p:nvPr>
        </p:nvSpPr>
        <p:spPr/>
        <p:txBody>
          <a:bodyPr/>
          <a:lstStyle/>
          <a:p>
            <a:fld id="{95FD122A-6B98-44F5-BE7E-225F7C04618D}" type="datetime1">
              <a:rPr lang="en-US" smtClean="0"/>
              <a:t>2/25/2024</a:t>
            </a:fld>
            <a:endParaRPr lang="en-US"/>
          </a:p>
        </p:txBody>
      </p:sp>
      <p:sp>
        <p:nvSpPr>
          <p:cNvPr id="6" name="Footer Placeholder 5">
            <a:extLst>
              <a:ext uri="{FF2B5EF4-FFF2-40B4-BE49-F238E27FC236}">
                <a16:creationId xmlns:a16="http://schemas.microsoft.com/office/drawing/2014/main" id="{92BE2CBE-E743-458D-BE21-62F146B9DD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0DF90-2097-40BF-933F-BECB55CAA375}"/>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231148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A4EF-98E0-4960-9490-EFF6975E80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463E48-0FCE-40EE-AF02-0F9B03533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67AA71-E9CB-4736-AEFE-E158A61F5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5D9ABC-64AF-4521-8CD6-102550BC25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96185E-A3F9-4D76-B00B-27FE6B99B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34E8E5-D86E-42BC-A7E3-00E090C05A25}"/>
              </a:ext>
            </a:extLst>
          </p:cNvPr>
          <p:cNvSpPr>
            <a:spLocks noGrp="1"/>
          </p:cNvSpPr>
          <p:nvPr>
            <p:ph type="dt" sz="half" idx="10"/>
          </p:nvPr>
        </p:nvSpPr>
        <p:spPr/>
        <p:txBody>
          <a:bodyPr/>
          <a:lstStyle/>
          <a:p>
            <a:fld id="{89FEB258-1D75-43DE-9A37-D8B9AB59F017}" type="datetime1">
              <a:rPr lang="en-US" smtClean="0"/>
              <a:t>2/25/2024</a:t>
            </a:fld>
            <a:endParaRPr lang="en-US"/>
          </a:p>
        </p:txBody>
      </p:sp>
      <p:sp>
        <p:nvSpPr>
          <p:cNvPr id="8" name="Footer Placeholder 7">
            <a:extLst>
              <a:ext uri="{FF2B5EF4-FFF2-40B4-BE49-F238E27FC236}">
                <a16:creationId xmlns:a16="http://schemas.microsoft.com/office/drawing/2014/main" id="{49E28460-DEBE-499D-9171-E894708ABE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E71CFF-DF16-40E7-81AD-A7F9E6FC95C3}"/>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428498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EDCC6-D2C2-4731-86BE-8BBED4382E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C66E14-018B-4294-B1A1-A097521A175F}"/>
              </a:ext>
            </a:extLst>
          </p:cNvPr>
          <p:cNvSpPr>
            <a:spLocks noGrp="1"/>
          </p:cNvSpPr>
          <p:nvPr>
            <p:ph type="dt" sz="half" idx="10"/>
          </p:nvPr>
        </p:nvSpPr>
        <p:spPr/>
        <p:txBody>
          <a:bodyPr/>
          <a:lstStyle/>
          <a:p>
            <a:fld id="{1EDE9C23-0137-4030-9FAF-E71833911AFE}" type="datetime1">
              <a:rPr lang="en-US" smtClean="0"/>
              <a:t>2/25/2024</a:t>
            </a:fld>
            <a:endParaRPr lang="en-US"/>
          </a:p>
        </p:txBody>
      </p:sp>
      <p:sp>
        <p:nvSpPr>
          <p:cNvPr id="4" name="Footer Placeholder 3">
            <a:extLst>
              <a:ext uri="{FF2B5EF4-FFF2-40B4-BE49-F238E27FC236}">
                <a16:creationId xmlns:a16="http://schemas.microsoft.com/office/drawing/2014/main" id="{A666BECB-BD3A-49BE-BAF9-DE5AA84AC1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9035F7-DF6A-4F52-8FFD-89DC9565DE01}"/>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327944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011CF-E466-4618-BA90-C436AC023D43}"/>
              </a:ext>
            </a:extLst>
          </p:cNvPr>
          <p:cNvSpPr>
            <a:spLocks noGrp="1"/>
          </p:cNvSpPr>
          <p:nvPr>
            <p:ph type="dt" sz="half" idx="10"/>
          </p:nvPr>
        </p:nvSpPr>
        <p:spPr/>
        <p:txBody>
          <a:bodyPr/>
          <a:lstStyle/>
          <a:p>
            <a:fld id="{C2B001E5-AB2C-4527-8541-80CC14F68B2D}" type="datetime1">
              <a:rPr lang="en-US" smtClean="0"/>
              <a:t>2/25/2024</a:t>
            </a:fld>
            <a:endParaRPr lang="en-US"/>
          </a:p>
        </p:txBody>
      </p:sp>
      <p:sp>
        <p:nvSpPr>
          <p:cNvPr id="3" name="Footer Placeholder 2">
            <a:extLst>
              <a:ext uri="{FF2B5EF4-FFF2-40B4-BE49-F238E27FC236}">
                <a16:creationId xmlns:a16="http://schemas.microsoft.com/office/drawing/2014/main" id="{19099FB5-CC6E-40A2-A93C-27E26F2B75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E353DC-5E36-420D-89AA-FDB4B648E887}"/>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130989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FE40-609E-4C87-AB89-DF22918E44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5DCD61-A244-441B-9A2B-E13392D2A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2F2BA6-4A61-4C5C-A0E2-01EA554B7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5071C4-358D-4539-A0DB-4283D4E0AC73}"/>
              </a:ext>
            </a:extLst>
          </p:cNvPr>
          <p:cNvSpPr>
            <a:spLocks noGrp="1"/>
          </p:cNvSpPr>
          <p:nvPr>
            <p:ph type="dt" sz="half" idx="10"/>
          </p:nvPr>
        </p:nvSpPr>
        <p:spPr/>
        <p:txBody>
          <a:bodyPr/>
          <a:lstStyle/>
          <a:p>
            <a:fld id="{9925BD31-7B68-4312-8B86-BFC3095D3841}" type="datetime1">
              <a:rPr lang="en-US" smtClean="0"/>
              <a:t>2/25/2024</a:t>
            </a:fld>
            <a:endParaRPr lang="en-US"/>
          </a:p>
        </p:txBody>
      </p:sp>
      <p:sp>
        <p:nvSpPr>
          <p:cNvPr id="6" name="Footer Placeholder 5">
            <a:extLst>
              <a:ext uri="{FF2B5EF4-FFF2-40B4-BE49-F238E27FC236}">
                <a16:creationId xmlns:a16="http://schemas.microsoft.com/office/drawing/2014/main" id="{026A78D5-7EFC-4F9A-9929-55F26EBF79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AE6E0F-7797-4D4F-AC98-9B2F2FF319B5}"/>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3020572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5E8C-83D3-4F7E-AC56-B2D80D0E5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711173-A462-45B0-AA06-FBC645383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A90F1B-6AE5-46BB-BB33-F63E6C1FA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BF95D-0895-4511-BE2A-2F5FC400D5E7}"/>
              </a:ext>
            </a:extLst>
          </p:cNvPr>
          <p:cNvSpPr>
            <a:spLocks noGrp="1"/>
          </p:cNvSpPr>
          <p:nvPr>
            <p:ph type="dt" sz="half" idx="10"/>
          </p:nvPr>
        </p:nvSpPr>
        <p:spPr/>
        <p:txBody>
          <a:bodyPr/>
          <a:lstStyle/>
          <a:p>
            <a:fld id="{A4A1E205-3650-4285-A16A-AC4FB5D70C1C}" type="datetime1">
              <a:rPr lang="en-US" smtClean="0"/>
              <a:t>2/25/2024</a:t>
            </a:fld>
            <a:endParaRPr lang="en-US"/>
          </a:p>
        </p:txBody>
      </p:sp>
      <p:sp>
        <p:nvSpPr>
          <p:cNvPr id="6" name="Footer Placeholder 5">
            <a:extLst>
              <a:ext uri="{FF2B5EF4-FFF2-40B4-BE49-F238E27FC236}">
                <a16:creationId xmlns:a16="http://schemas.microsoft.com/office/drawing/2014/main" id="{A7ABDBCB-E664-4906-B0E6-C171E3914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61D8B9-61AE-4EBB-B269-E897F7BE2828}"/>
              </a:ext>
            </a:extLst>
          </p:cNvPr>
          <p:cNvSpPr>
            <a:spLocks noGrp="1"/>
          </p:cNvSpPr>
          <p:nvPr>
            <p:ph type="sldNum" sz="quarter" idx="12"/>
          </p:nvPr>
        </p:nvSpPr>
        <p:spPr/>
        <p:txBody>
          <a:bodyPr/>
          <a:lstStyle/>
          <a:p>
            <a:fld id="{EA7B37B6-0A66-4207-A368-AE4072E7BD0D}" type="slidenum">
              <a:rPr lang="en-US" smtClean="0"/>
              <a:t>‹#›</a:t>
            </a:fld>
            <a:endParaRPr lang="en-US"/>
          </a:p>
        </p:txBody>
      </p:sp>
    </p:spTree>
    <p:extLst>
      <p:ext uri="{BB962C8B-B14F-4D97-AF65-F5344CB8AC3E}">
        <p14:creationId xmlns:p14="http://schemas.microsoft.com/office/powerpoint/2010/main" val="126465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63000">
              <a:schemeClr val="accent1">
                <a:lumMod val="40000"/>
                <a:lumOff val="60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0352DA-7211-47DE-9F86-EF348CA47C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7B1E38-BB2D-43FD-ACBA-65A2BAE490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29D28-3816-4B28-AD2F-5359219775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79ED6-5490-480D-9DE1-F8278EF5AF6C}" type="datetime1">
              <a:rPr lang="en-US" smtClean="0"/>
              <a:t>2/25/2024</a:t>
            </a:fld>
            <a:endParaRPr lang="en-US"/>
          </a:p>
        </p:txBody>
      </p:sp>
      <p:sp>
        <p:nvSpPr>
          <p:cNvPr id="5" name="Footer Placeholder 4">
            <a:extLst>
              <a:ext uri="{FF2B5EF4-FFF2-40B4-BE49-F238E27FC236}">
                <a16:creationId xmlns:a16="http://schemas.microsoft.com/office/drawing/2014/main" id="{852C1F91-261B-434E-A3FF-551CC674D6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F69F98-ECD0-45BF-8E6D-0C1B68FB4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B37B6-0A66-4207-A368-AE4072E7BD0D}" type="slidenum">
              <a:rPr lang="en-US" smtClean="0"/>
              <a:t>‹#›</a:t>
            </a:fld>
            <a:endParaRPr lang="en-US"/>
          </a:p>
        </p:txBody>
      </p:sp>
    </p:spTree>
    <p:extLst>
      <p:ext uri="{BB962C8B-B14F-4D97-AF65-F5344CB8AC3E}">
        <p14:creationId xmlns:p14="http://schemas.microsoft.com/office/powerpoint/2010/main" val="2089410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CBA7E-2841-472A-92FB-2BA474D28012}"/>
              </a:ext>
            </a:extLst>
          </p:cNvPr>
          <p:cNvSpPr>
            <a:spLocks noGrp="1"/>
          </p:cNvSpPr>
          <p:nvPr>
            <p:ph type="ctrTitle"/>
          </p:nvPr>
        </p:nvSpPr>
        <p:spPr/>
        <p:txBody>
          <a:bodyPr>
            <a:noAutofit/>
          </a:bodyPr>
          <a:lstStyle/>
          <a:p>
            <a:r>
              <a:rPr lang="fa-IR" sz="4400" dirty="0"/>
              <a:t>راهنمای بالینی هماهنگ کشوری </a:t>
            </a:r>
            <a:br>
              <a:rPr lang="fa-IR" sz="4400" dirty="0"/>
            </a:br>
            <a:r>
              <a:rPr lang="fa-IR" sz="4400" dirty="0">
                <a:solidFill>
                  <a:srgbClr val="FF0000"/>
                </a:solidFill>
              </a:rPr>
              <a:t>پیشگیری و تشخیص بهنگام و درمان ناباروری </a:t>
            </a:r>
            <a:br>
              <a:rPr lang="fa-IR" sz="4400" dirty="0"/>
            </a:br>
            <a:r>
              <a:rPr lang="fa-IR" sz="4400" dirty="0"/>
              <a:t>در قالب نظام ارجاع و سطح بندی خدمات</a:t>
            </a:r>
            <a:endParaRPr lang="en-US" sz="4400" dirty="0"/>
          </a:p>
        </p:txBody>
      </p:sp>
      <p:sp>
        <p:nvSpPr>
          <p:cNvPr id="3" name="Subtitle 2">
            <a:extLst>
              <a:ext uri="{FF2B5EF4-FFF2-40B4-BE49-F238E27FC236}">
                <a16:creationId xmlns:a16="http://schemas.microsoft.com/office/drawing/2014/main" id="{50133F9A-29B2-4871-8710-2A06ED177D20}"/>
              </a:ext>
            </a:extLst>
          </p:cNvPr>
          <p:cNvSpPr>
            <a:spLocks noGrp="1"/>
          </p:cNvSpPr>
          <p:nvPr>
            <p:ph type="subTitle" idx="1"/>
          </p:nvPr>
        </p:nvSpPr>
        <p:spPr>
          <a:xfrm>
            <a:off x="1524000" y="4403187"/>
            <a:ext cx="9144000" cy="1772529"/>
          </a:xfrm>
        </p:spPr>
        <p:txBody>
          <a:bodyPr>
            <a:normAutofit fontScale="77500" lnSpcReduction="20000"/>
          </a:bodyPr>
          <a:lstStyle/>
          <a:p>
            <a:endParaRPr lang="fa-IR" dirty="0"/>
          </a:p>
          <a:p>
            <a:r>
              <a:rPr lang="fa-IR" sz="2900" b="1" dirty="0"/>
              <a:t>دکتر الهام نقشینه</a:t>
            </a:r>
          </a:p>
          <a:p>
            <a:r>
              <a:rPr lang="fa-IR" sz="2900" b="1" dirty="0"/>
              <a:t>متخصص زنان و زایمان/ فلوشیپ ناباروری </a:t>
            </a:r>
            <a:endParaRPr lang="en-US" sz="2900" b="1" dirty="0"/>
          </a:p>
          <a:p>
            <a:r>
              <a:rPr lang="fa-IR" sz="2900" b="1" dirty="0"/>
              <a:t>دانشگاه علوم پزشکی اصفهان</a:t>
            </a:r>
          </a:p>
          <a:p>
            <a:r>
              <a:rPr lang="fa-IR" sz="2900" b="1" dirty="0"/>
              <a:t>اسفند 1402</a:t>
            </a:r>
            <a:endParaRPr lang="en-US" sz="2900" b="1" dirty="0"/>
          </a:p>
        </p:txBody>
      </p:sp>
      <p:sp>
        <p:nvSpPr>
          <p:cNvPr id="4" name="Slide Number Placeholder 3">
            <a:extLst>
              <a:ext uri="{FF2B5EF4-FFF2-40B4-BE49-F238E27FC236}">
                <a16:creationId xmlns:a16="http://schemas.microsoft.com/office/drawing/2014/main" id="{134D4507-EA1D-45AA-8CB4-D2789D25023F}"/>
              </a:ext>
            </a:extLst>
          </p:cNvPr>
          <p:cNvSpPr>
            <a:spLocks noGrp="1"/>
          </p:cNvSpPr>
          <p:nvPr>
            <p:ph type="sldNum" sz="quarter" idx="12"/>
          </p:nvPr>
        </p:nvSpPr>
        <p:spPr/>
        <p:txBody>
          <a:bodyPr/>
          <a:lstStyle/>
          <a:p>
            <a:fld id="{EA7B37B6-0A66-4207-A368-AE4072E7BD0D}" type="slidenum">
              <a:rPr lang="en-US" smtClean="0"/>
              <a:t>1</a:t>
            </a:fld>
            <a:endParaRPr lang="en-US"/>
          </a:p>
        </p:txBody>
      </p:sp>
    </p:spTree>
    <p:extLst>
      <p:ext uri="{BB962C8B-B14F-4D97-AF65-F5344CB8AC3E}">
        <p14:creationId xmlns:p14="http://schemas.microsoft.com/office/powerpoint/2010/main" val="679375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9EC49-BC91-406B-8401-D31B6ECDC2AF}"/>
              </a:ext>
            </a:extLst>
          </p:cNvPr>
          <p:cNvSpPr>
            <a:spLocks noGrp="1"/>
          </p:cNvSpPr>
          <p:nvPr>
            <p:ph type="title"/>
          </p:nvPr>
        </p:nvSpPr>
        <p:spPr/>
        <p:txBody>
          <a:bodyPr/>
          <a:lstStyle/>
          <a:p>
            <a:r>
              <a:rPr lang="fa-IR" b="1" dirty="0">
                <a:solidFill>
                  <a:srgbClr val="FF0000"/>
                </a:solidFill>
              </a:rPr>
              <a:t>سطح بندی خدمات ناباروری</a:t>
            </a:r>
            <a:br>
              <a:rPr lang="fa-IR" b="1" dirty="0"/>
            </a:br>
            <a:endParaRPr lang="en-US" dirty="0"/>
          </a:p>
        </p:txBody>
      </p:sp>
      <p:sp>
        <p:nvSpPr>
          <p:cNvPr id="3" name="Content Placeholder 2">
            <a:extLst>
              <a:ext uri="{FF2B5EF4-FFF2-40B4-BE49-F238E27FC236}">
                <a16:creationId xmlns:a16="http://schemas.microsoft.com/office/drawing/2014/main" id="{2AB93332-8C47-4069-A287-FCE04A9659F0}"/>
              </a:ext>
            </a:extLst>
          </p:cNvPr>
          <p:cNvSpPr>
            <a:spLocks noGrp="1"/>
          </p:cNvSpPr>
          <p:nvPr>
            <p:ph idx="1"/>
          </p:nvPr>
        </p:nvSpPr>
        <p:spPr>
          <a:xfrm>
            <a:off x="464235" y="1266092"/>
            <a:ext cx="11282288" cy="5226783"/>
          </a:xfrm>
        </p:spPr>
        <p:txBody>
          <a:bodyPr>
            <a:normAutofit lnSpcReduction="10000"/>
          </a:bodyPr>
          <a:lstStyle/>
          <a:p>
            <a:r>
              <a:rPr lang="fa-IR" dirty="0"/>
              <a:t>خدمات ناباروری در سه سطح اول، دوم و سوم نظام سلامت ارائه می شود</a:t>
            </a:r>
          </a:p>
          <a:p>
            <a:r>
              <a:rPr lang="fa-IR" dirty="0"/>
              <a:t>. سطح اول ارائه خدمات ناباروری شامل کلیه مراکزبهداشتی درمانی اعم از خانه بهداشت، پایگاه سلامت، مرکز خدمات جامع سلامت، درمانگاه ها و مطب های متخصصین زنان و زایمان، اورولوژی، پزشکان عمومی و ماماها است. </a:t>
            </a:r>
          </a:p>
          <a:p>
            <a:r>
              <a:rPr lang="fa-IR" dirty="0"/>
              <a:t>سطح دوم شامل مراکز درمان ناباروری سطح دو در درمانگاه یا بیمارستان های دولتی دانشگاهی و سطح سه شامل مراکز تخصصی درمان ناباروری در مرکز تخصصی بیمارستانی  می باشد.</a:t>
            </a:r>
          </a:p>
          <a:p>
            <a:r>
              <a:rPr lang="fa-IR" dirty="0"/>
              <a:t> در سطح اول خدماتی مشتمل بر: ارتقا آگاهی و دانش باروری افراد جامعه، ارزیابی اولیه وضعیت باروری و عوامل مستعدکننده ناباروری و علل شایع ناباروری (نظیر اندومتریوز و سندرم تخمدان پلی کیستیک) در دختران و زنان همسردار، شناسایی افراد در معرض ناباروری و نابارور، بیماریابی فعال و ارجاع موارد واجد شرایط به سطح بالاتر صورت می گیرد.</a:t>
            </a:r>
          </a:p>
          <a:p>
            <a:r>
              <a:rPr lang="fa-IR" dirty="0"/>
              <a:t> در سطح دوم، ارزیابی،(تشخیص و درمان اولیه )و در سطح سوم، ارزیابی، تشخیص قطعی و درمان تخصصی ناباروری انجام می شود.</a:t>
            </a:r>
            <a:endParaRPr lang="en-US" dirty="0"/>
          </a:p>
        </p:txBody>
      </p:sp>
      <p:sp>
        <p:nvSpPr>
          <p:cNvPr id="4" name="Slide Number Placeholder 3">
            <a:extLst>
              <a:ext uri="{FF2B5EF4-FFF2-40B4-BE49-F238E27FC236}">
                <a16:creationId xmlns:a16="http://schemas.microsoft.com/office/drawing/2014/main" id="{FC597D79-267C-44E5-8316-EB756CDA2D2C}"/>
              </a:ext>
            </a:extLst>
          </p:cNvPr>
          <p:cNvSpPr>
            <a:spLocks noGrp="1"/>
          </p:cNvSpPr>
          <p:nvPr>
            <p:ph type="sldNum" sz="quarter" idx="12"/>
          </p:nvPr>
        </p:nvSpPr>
        <p:spPr/>
        <p:txBody>
          <a:bodyPr/>
          <a:lstStyle/>
          <a:p>
            <a:fld id="{EA7B37B6-0A66-4207-A368-AE4072E7BD0D}" type="slidenum">
              <a:rPr lang="en-US" smtClean="0"/>
              <a:t>10</a:t>
            </a:fld>
            <a:endParaRPr lang="en-US"/>
          </a:p>
        </p:txBody>
      </p:sp>
    </p:spTree>
    <p:extLst>
      <p:ext uri="{BB962C8B-B14F-4D97-AF65-F5344CB8AC3E}">
        <p14:creationId xmlns:p14="http://schemas.microsoft.com/office/powerpoint/2010/main" val="162853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B796-180C-44E7-8E1F-6CA81474DED2}"/>
              </a:ext>
            </a:extLst>
          </p:cNvPr>
          <p:cNvSpPr>
            <a:spLocks noGrp="1"/>
          </p:cNvSpPr>
          <p:nvPr>
            <p:ph type="title"/>
          </p:nvPr>
        </p:nvSpPr>
        <p:spPr>
          <a:xfrm>
            <a:off x="838200" y="365125"/>
            <a:ext cx="10515600" cy="478937"/>
          </a:xfrm>
        </p:spPr>
        <p:txBody>
          <a:bodyPr>
            <a:normAutofit fontScale="90000"/>
          </a:bodyPr>
          <a:lstStyle/>
          <a:p>
            <a:r>
              <a:rPr lang="fa-IR" b="1" dirty="0">
                <a:solidFill>
                  <a:srgbClr val="FF0000"/>
                </a:solidFill>
              </a:rPr>
              <a:t>سطح اول - خدمات</a:t>
            </a:r>
            <a:endParaRPr lang="en-US" dirty="0">
              <a:solidFill>
                <a:srgbClr val="FF0000"/>
              </a:solidFill>
            </a:endParaRPr>
          </a:p>
        </p:txBody>
      </p:sp>
      <p:sp>
        <p:nvSpPr>
          <p:cNvPr id="3" name="Content Placeholder 2">
            <a:extLst>
              <a:ext uri="{FF2B5EF4-FFF2-40B4-BE49-F238E27FC236}">
                <a16:creationId xmlns:a16="http://schemas.microsoft.com/office/drawing/2014/main" id="{1F18E99D-4E51-46F0-B0B4-5B003AAC00E7}"/>
              </a:ext>
            </a:extLst>
          </p:cNvPr>
          <p:cNvSpPr>
            <a:spLocks noGrp="1"/>
          </p:cNvSpPr>
          <p:nvPr>
            <p:ph idx="1"/>
          </p:nvPr>
        </p:nvSpPr>
        <p:spPr>
          <a:xfrm>
            <a:off x="168812" y="1159974"/>
            <a:ext cx="11774659" cy="5332901"/>
          </a:xfrm>
        </p:spPr>
        <p:txBody>
          <a:bodyPr>
            <a:normAutofit fontScale="77500" lnSpcReduction="20000"/>
          </a:bodyPr>
          <a:lstStyle/>
          <a:p>
            <a:pPr marL="0" indent="0">
              <a:buNone/>
            </a:pPr>
            <a:r>
              <a:rPr lang="fa-IR" dirty="0">
                <a:solidFill>
                  <a:srgbClr val="FF0000"/>
                </a:solidFill>
              </a:rPr>
              <a:t>1.آموزش و مشاوره:</a:t>
            </a:r>
          </a:p>
          <a:p>
            <a:pPr marL="0" indent="0">
              <a:buNone/>
            </a:pPr>
            <a:r>
              <a:rPr lang="fa-IR" dirty="0"/>
              <a:t>آموزش و مشاوره در خصوص دانش باروری، کاهش عوامل مستعدکننده ناباروری و سبک زندگی و تغذیه ناسالم، عواقب افزایش سن ازدواج، تاخیر در فرزندآوری و افزایش فاصله بین موالید، عوارض اقلام و روش های جلوگیری از بارداری و تاثیر آنها بر باروری، عوارض سقط عمدی جنین و ثیر آنها بر باروری، اهمیت مراقبت از بارداری به ویژه در سه ماهه اول و پیشگیری از سقط خود به خودی، آموزش سلامت و بهداشت زناشویی اموزش توصیه ها و آموزه های طب ایرانی و اصلاح سبک زندگی در پیشگیری از ناباروری</a:t>
            </a:r>
          </a:p>
          <a:p>
            <a:pPr marL="0" indent="0">
              <a:buNone/>
            </a:pPr>
            <a:r>
              <a:rPr lang="fa-IR" dirty="0">
                <a:solidFill>
                  <a:srgbClr val="FF0000"/>
                </a:solidFill>
              </a:rPr>
              <a:t>2-بیماریابی فعال، اخذ شرح حال، معاینه و ارزیابی اولیه:</a:t>
            </a:r>
          </a:p>
          <a:p>
            <a:pPr marL="0" indent="0">
              <a:buNone/>
            </a:pPr>
            <a:r>
              <a:rPr lang="fa-IR" dirty="0"/>
              <a:t>ارزیابی اولیه وضعیت باروری، عوامل مستعدکننده ناباروری، علل شایع ناباروری (نظیر اندومتریوز و سندرم تخمدان پلی کیستیک)</a:t>
            </a:r>
          </a:p>
          <a:p>
            <a:pPr marL="0" indent="0">
              <a:buNone/>
            </a:pPr>
            <a:r>
              <a:rPr lang="fa-IR" dirty="0"/>
              <a:t>3-درخواست آزمایشات و سونوگرافی رحم و تخمدان ها و سونوگرافی/ ماموگرافی پستان بر اساس شرح حال و معاینه بالینی توسط پزشک/ ماما</a:t>
            </a:r>
          </a:p>
          <a:p>
            <a:pPr marL="0" indent="0">
              <a:buNone/>
            </a:pPr>
            <a:r>
              <a:rPr lang="fa-IR" dirty="0"/>
              <a:t>4- انجام پاپ اسمیر صرفاً توسط پزشک زن/ ماما</a:t>
            </a:r>
          </a:p>
          <a:p>
            <a:pPr marL="0" indent="0">
              <a:buNone/>
            </a:pPr>
            <a:r>
              <a:rPr lang="fa-IR" dirty="0"/>
              <a:t>5- بررسی و درمان اختلالات تیروئید و عفونت های تناسلی</a:t>
            </a:r>
          </a:p>
          <a:p>
            <a:pPr marL="0" indent="0">
              <a:buNone/>
            </a:pPr>
            <a:r>
              <a:rPr lang="fa-IR" dirty="0"/>
              <a:t>6 ثبت اطلاعات با رعایت اصول محرمانگی در سامانه های سطح یک، ثبت در سامانه ملی باروری سالم</a:t>
            </a:r>
          </a:p>
          <a:p>
            <a:pPr marL="0" indent="0">
              <a:buNone/>
            </a:pPr>
            <a:r>
              <a:rPr lang="fa-IR" dirty="0"/>
              <a:t>7-شناسایی افراد واجد شرایط و نشان دار کردن زوجین نابارور</a:t>
            </a:r>
          </a:p>
          <a:p>
            <a:pPr marL="0" indent="0">
              <a:buNone/>
            </a:pPr>
            <a:r>
              <a:rPr lang="fa-IR" dirty="0"/>
              <a:t>8- ارجاع به سطح بالاتر و پیگیری موارد ارجاعی</a:t>
            </a:r>
            <a:endParaRPr lang="en-US" dirty="0"/>
          </a:p>
        </p:txBody>
      </p:sp>
      <p:sp>
        <p:nvSpPr>
          <p:cNvPr id="4" name="Slide Number Placeholder 3">
            <a:extLst>
              <a:ext uri="{FF2B5EF4-FFF2-40B4-BE49-F238E27FC236}">
                <a16:creationId xmlns:a16="http://schemas.microsoft.com/office/drawing/2014/main" id="{CCF0A9F2-8D7A-4267-B465-56AEB51CF296}"/>
              </a:ext>
            </a:extLst>
          </p:cNvPr>
          <p:cNvSpPr>
            <a:spLocks noGrp="1"/>
          </p:cNvSpPr>
          <p:nvPr>
            <p:ph type="sldNum" sz="quarter" idx="12"/>
          </p:nvPr>
        </p:nvSpPr>
        <p:spPr/>
        <p:txBody>
          <a:bodyPr/>
          <a:lstStyle/>
          <a:p>
            <a:fld id="{EA7B37B6-0A66-4207-A368-AE4072E7BD0D}" type="slidenum">
              <a:rPr lang="en-US" smtClean="0"/>
              <a:t>11</a:t>
            </a:fld>
            <a:endParaRPr lang="en-US"/>
          </a:p>
        </p:txBody>
      </p:sp>
    </p:spTree>
    <p:extLst>
      <p:ext uri="{BB962C8B-B14F-4D97-AF65-F5344CB8AC3E}">
        <p14:creationId xmlns:p14="http://schemas.microsoft.com/office/powerpoint/2010/main" val="187607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4EB9-A3C7-4020-8D48-EBFC114B2DA6}"/>
              </a:ext>
            </a:extLst>
          </p:cNvPr>
          <p:cNvSpPr>
            <a:spLocks noGrp="1"/>
          </p:cNvSpPr>
          <p:nvPr>
            <p:ph type="title"/>
          </p:nvPr>
        </p:nvSpPr>
        <p:spPr>
          <a:xfrm>
            <a:off x="838200" y="365125"/>
            <a:ext cx="10515600" cy="802493"/>
          </a:xfrm>
        </p:spPr>
        <p:txBody>
          <a:bodyPr>
            <a:normAutofit fontScale="90000"/>
          </a:bodyPr>
          <a:lstStyle/>
          <a:p>
            <a:r>
              <a:rPr lang="fa-IR" dirty="0">
                <a:solidFill>
                  <a:srgbClr val="FF0000"/>
                </a:solidFill>
              </a:rPr>
              <a:t>سطح اول ارائه خدمت:</a:t>
            </a:r>
            <a:br>
              <a:rPr lang="fa-IR" dirty="0"/>
            </a:br>
            <a:endParaRPr lang="en-US" dirty="0"/>
          </a:p>
        </p:txBody>
      </p:sp>
      <p:sp>
        <p:nvSpPr>
          <p:cNvPr id="3" name="Content Placeholder 2">
            <a:extLst>
              <a:ext uri="{FF2B5EF4-FFF2-40B4-BE49-F238E27FC236}">
                <a16:creationId xmlns:a16="http://schemas.microsoft.com/office/drawing/2014/main" id="{A94347CB-5AAD-49C9-8775-AF0AF345F563}"/>
              </a:ext>
            </a:extLst>
          </p:cNvPr>
          <p:cNvSpPr>
            <a:spLocks noGrp="1"/>
          </p:cNvSpPr>
          <p:nvPr>
            <p:ph idx="1"/>
          </p:nvPr>
        </p:nvSpPr>
        <p:spPr>
          <a:xfrm>
            <a:off x="838200" y="1167618"/>
            <a:ext cx="10515600" cy="5009345"/>
          </a:xfrm>
        </p:spPr>
        <p:txBody>
          <a:bodyPr/>
          <a:lstStyle/>
          <a:p>
            <a:r>
              <a:rPr lang="fa-IR" dirty="0"/>
              <a:t>مجموعه واحدهای ارایه خدمات سلامت که در ساختار شبکه بهداشتی درمانی کشور خدمات مراقبت اولیه سلامت را ارایه می دهند و شامل خانه بهداشت، پایگاه سلامت، پایگاه ضمیمه، مراکز خدمات جامع سلامت شهری و روستایی می باشند.</a:t>
            </a:r>
          </a:p>
          <a:p>
            <a:r>
              <a:rPr lang="fa-IR" dirty="0"/>
              <a:t>مطب های متخصصین زنان و زایمان، اورولوژی، پزشک عمومی و مامایی نیز به عنوان سطح یک ارائه خدمات ناباروری به شمار می اید.</a:t>
            </a:r>
          </a:p>
          <a:p>
            <a:r>
              <a:rPr lang="fa-IR" b="1" dirty="0">
                <a:solidFill>
                  <a:srgbClr val="FF0000"/>
                </a:solidFill>
              </a:rPr>
              <a:t>نیروی انسانی سطح اول</a:t>
            </a:r>
          </a:p>
          <a:p>
            <a:pPr marL="0" indent="0">
              <a:buNone/>
            </a:pPr>
            <a:r>
              <a:rPr lang="fa-IR" dirty="0"/>
              <a:t> پزشک، ماما مراقب، مراقب سلامت، بهورز، کار شناس تغذیه، کارشناس سلامت روان و ... می باشد</a:t>
            </a:r>
            <a:endParaRPr lang="en-US" dirty="0"/>
          </a:p>
          <a:p>
            <a:endParaRPr lang="fa-IR" dirty="0"/>
          </a:p>
        </p:txBody>
      </p:sp>
      <p:sp>
        <p:nvSpPr>
          <p:cNvPr id="5" name="Slide Number Placeholder 4">
            <a:extLst>
              <a:ext uri="{FF2B5EF4-FFF2-40B4-BE49-F238E27FC236}">
                <a16:creationId xmlns:a16="http://schemas.microsoft.com/office/drawing/2014/main" id="{5583DFA5-56E2-4F3F-A412-A29234EFE9DB}"/>
              </a:ext>
            </a:extLst>
          </p:cNvPr>
          <p:cNvSpPr>
            <a:spLocks noGrp="1"/>
          </p:cNvSpPr>
          <p:nvPr>
            <p:ph type="sldNum" sz="quarter" idx="12"/>
          </p:nvPr>
        </p:nvSpPr>
        <p:spPr/>
        <p:txBody>
          <a:bodyPr/>
          <a:lstStyle/>
          <a:p>
            <a:fld id="{EA7B37B6-0A66-4207-A368-AE4072E7BD0D}" type="slidenum">
              <a:rPr lang="en-US" smtClean="0"/>
              <a:t>12</a:t>
            </a:fld>
            <a:endParaRPr lang="en-US"/>
          </a:p>
        </p:txBody>
      </p:sp>
    </p:spTree>
    <p:extLst>
      <p:ext uri="{BB962C8B-B14F-4D97-AF65-F5344CB8AC3E}">
        <p14:creationId xmlns:p14="http://schemas.microsoft.com/office/powerpoint/2010/main" val="3271901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D1B3-FB24-4729-A644-5EAFCC6B5E9B}"/>
              </a:ext>
            </a:extLst>
          </p:cNvPr>
          <p:cNvSpPr>
            <a:spLocks noGrp="1"/>
          </p:cNvSpPr>
          <p:nvPr>
            <p:ph type="title"/>
          </p:nvPr>
        </p:nvSpPr>
        <p:spPr/>
        <p:txBody>
          <a:bodyPr>
            <a:normAutofit fontScale="90000"/>
          </a:bodyPr>
          <a:lstStyle/>
          <a:p>
            <a:r>
              <a:rPr lang="fa-IR" sz="4000" b="1" dirty="0">
                <a:solidFill>
                  <a:srgbClr val="FF0000"/>
                </a:solidFill>
              </a:rPr>
              <a:t>معیارهای ارایه خدمت در سطح اول (افراد واجد شرایط دریافت خدمت)</a:t>
            </a:r>
            <a:br>
              <a:rPr lang="fa-IR" b="1" dirty="0"/>
            </a:br>
            <a:endParaRPr lang="en-US" dirty="0"/>
          </a:p>
        </p:txBody>
      </p:sp>
      <p:sp>
        <p:nvSpPr>
          <p:cNvPr id="3" name="Content Placeholder 2">
            <a:extLst>
              <a:ext uri="{FF2B5EF4-FFF2-40B4-BE49-F238E27FC236}">
                <a16:creationId xmlns:a16="http://schemas.microsoft.com/office/drawing/2014/main" id="{1AF8B6D4-38EF-4E52-BFA7-87A45847C02D}"/>
              </a:ext>
            </a:extLst>
          </p:cNvPr>
          <p:cNvSpPr>
            <a:spLocks noGrp="1"/>
          </p:cNvSpPr>
          <p:nvPr>
            <p:ph idx="1"/>
          </p:nvPr>
        </p:nvSpPr>
        <p:spPr>
          <a:xfrm>
            <a:off x="838200" y="1237958"/>
            <a:ext cx="10515600" cy="4939006"/>
          </a:xfrm>
        </p:spPr>
        <p:txBody>
          <a:bodyPr>
            <a:normAutofit/>
          </a:bodyPr>
          <a:lstStyle/>
          <a:p>
            <a:r>
              <a:rPr lang="fa-IR" dirty="0"/>
              <a:t>با هدف از دست نرفتن فرصت های فرزند آوری و به منظور شناسایی بهنگام افرادی که بنا به دلایلی در معرض ناباروری بوده (به دلیل سن، عوامل رفتاری، شغلی، ابتلای به سندرم تخمدان پلی کیستیک یا اندومتریوز و ...)، شناسایی بهنگام</a:t>
            </a:r>
          </a:p>
          <a:p>
            <a:r>
              <a:rPr lang="fa-IR" dirty="0"/>
              <a:t>افراد در سطح اول موجود:</a:t>
            </a:r>
          </a:p>
          <a:p>
            <a:pPr marL="0" indent="0">
              <a:buNone/>
            </a:pPr>
            <a:r>
              <a:rPr lang="fa-IR" dirty="0"/>
              <a:t>1: بهورز/ مراقب سلامت</a:t>
            </a:r>
          </a:p>
          <a:p>
            <a:pPr marL="0" indent="0">
              <a:buNone/>
            </a:pPr>
            <a:r>
              <a:rPr lang="fa-IR" dirty="0"/>
              <a:t>2: پزشک/ ماما مراقب</a:t>
            </a:r>
          </a:p>
          <a:p>
            <a:r>
              <a:rPr lang="fa-IR" dirty="0"/>
              <a:t>گروه هدف: کلیه دختران / زنان سنین باروری از 10 تا54 ساله</a:t>
            </a:r>
          </a:p>
          <a:p>
            <a:endParaRPr lang="en-US" dirty="0"/>
          </a:p>
        </p:txBody>
      </p:sp>
      <p:sp>
        <p:nvSpPr>
          <p:cNvPr id="4" name="Slide Number Placeholder 3">
            <a:extLst>
              <a:ext uri="{FF2B5EF4-FFF2-40B4-BE49-F238E27FC236}">
                <a16:creationId xmlns:a16="http://schemas.microsoft.com/office/drawing/2014/main" id="{4DBB65F0-7624-4493-AEA2-993FCACBC62B}"/>
              </a:ext>
            </a:extLst>
          </p:cNvPr>
          <p:cNvSpPr>
            <a:spLocks noGrp="1"/>
          </p:cNvSpPr>
          <p:nvPr>
            <p:ph type="sldNum" sz="quarter" idx="12"/>
          </p:nvPr>
        </p:nvSpPr>
        <p:spPr/>
        <p:txBody>
          <a:bodyPr/>
          <a:lstStyle/>
          <a:p>
            <a:fld id="{EA7B37B6-0A66-4207-A368-AE4072E7BD0D}" type="slidenum">
              <a:rPr lang="en-US" smtClean="0"/>
              <a:t>13</a:t>
            </a:fld>
            <a:endParaRPr lang="en-US"/>
          </a:p>
        </p:txBody>
      </p:sp>
    </p:spTree>
    <p:extLst>
      <p:ext uri="{BB962C8B-B14F-4D97-AF65-F5344CB8AC3E}">
        <p14:creationId xmlns:p14="http://schemas.microsoft.com/office/powerpoint/2010/main" val="4208883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1EC29-AAAE-4B9A-A950-52BFE591C8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B2C3B2F-6F1E-416C-9CB2-FB4077631FDF}"/>
              </a:ext>
            </a:extLst>
          </p:cNvPr>
          <p:cNvSpPr>
            <a:spLocks noGrp="1"/>
          </p:cNvSpPr>
          <p:nvPr>
            <p:ph idx="1"/>
          </p:nvPr>
        </p:nvSpPr>
        <p:spPr>
          <a:xfrm>
            <a:off x="562708" y="1825625"/>
            <a:ext cx="11071274" cy="4351338"/>
          </a:xfrm>
        </p:spPr>
        <p:txBody>
          <a:bodyPr>
            <a:normAutofit fontScale="92500"/>
          </a:bodyPr>
          <a:lstStyle/>
          <a:p>
            <a:pPr marL="514350" indent="-514350">
              <a:buAutoNum type="arabicPeriod"/>
            </a:pPr>
            <a:r>
              <a:rPr lang="fa-IR" dirty="0"/>
              <a:t>زوجین در شرف ازدواج در کلاس های آموزش هنگام ازدواج</a:t>
            </a:r>
          </a:p>
          <a:p>
            <a:pPr marL="514350" indent="-514350">
              <a:buAutoNum type="arabicPeriod"/>
            </a:pPr>
            <a:r>
              <a:rPr lang="fa-IR" dirty="0"/>
              <a:t>زنان در هنگام دریافت خدمت آموزش/ مشاوره فرزندآوری </a:t>
            </a:r>
          </a:p>
          <a:p>
            <a:pPr marL="514350" indent="-514350">
              <a:buAutoNum type="arabicPeriod"/>
            </a:pPr>
            <a:r>
              <a:rPr lang="fa-IR" dirty="0"/>
              <a:t>زنان درهنگام دریافت مراقبت های پیش از بارداری</a:t>
            </a:r>
          </a:p>
          <a:p>
            <a:pPr marL="514350" indent="-514350">
              <a:buAutoNum type="arabicPeriod"/>
            </a:pPr>
            <a:r>
              <a:rPr lang="fa-IR" dirty="0"/>
              <a:t>دختران مقطع متوسطه در آموزش بهدا شت مدارس </a:t>
            </a:r>
          </a:p>
          <a:p>
            <a:pPr marL="0" indent="0">
              <a:buNone/>
            </a:pPr>
            <a:r>
              <a:rPr lang="fa-IR" dirty="0"/>
              <a:t>آموزش های لازم درخصوص کاهش عوامل مستعدکننده ناباروری و اصلاح سبک زندگی را دریافت و تو صیه به مراجعه به نزدیکترین واحد ارائه دهنده خدمت جهت ارزیابی باروری خود می شوند.</a:t>
            </a:r>
          </a:p>
          <a:p>
            <a:r>
              <a:rPr lang="fa-IR" dirty="0"/>
              <a:t> کلیه زنان/ دختران سنین باروری که به واحدهای ارائه دهنده خدمت مراجعه نموده اند، توسط بهورز/ مراقب سلامت، از نظر سن، توده بدنی، سن منارک، وجود دردهای قاعدگی، سندرم تخمدان پلی کیستیک، اندومتریوز، زمان ازدواج، مدت زمان اقدام یا عدم اقدام به بارداری و سقط مکرر بررسی شده و نسبت به ورود به برنامه ارزیابی و شناسایی بهنگام تصمیم گیری می شوند. </a:t>
            </a:r>
            <a:endParaRPr lang="en-US" dirty="0"/>
          </a:p>
        </p:txBody>
      </p:sp>
      <p:sp>
        <p:nvSpPr>
          <p:cNvPr id="4" name="Slide Number Placeholder 3">
            <a:extLst>
              <a:ext uri="{FF2B5EF4-FFF2-40B4-BE49-F238E27FC236}">
                <a16:creationId xmlns:a16="http://schemas.microsoft.com/office/drawing/2014/main" id="{2FA8ED55-B7BE-4865-A762-63D09542AE28}"/>
              </a:ext>
            </a:extLst>
          </p:cNvPr>
          <p:cNvSpPr>
            <a:spLocks noGrp="1"/>
          </p:cNvSpPr>
          <p:nvPr>
            <p:ph type="sldNum" sz="quarter" idx="12"/>
          </p:nvPr>
        </p:nvSpPr>
        <p:spPr/>
        <p:txBody>
          <a:bodyPr/>
          <a:lstStyle/>
          <a:p>
            <a:fld id="{EA7B37B6-0A66-4207-A368-AE4072E7BD0D}" type="slidenum">
              <a:rPr lang="en-US" smtClean="0"/>
              <a:t>14</a:t>
            </a:fld>
            <a:endParaRPr lang="en-US"/>
          </a:p>
        </p:txBody>
      </p:sp>
    </p:spTree>
    <p:extLst>
      <p:ext uri="{BB962C8B-B14F-4D97-AF65-F5344CB8AC3E}">
        <p14:creationId xmlns:p14="http://schemas.microsoft.com/office/powerpoint/2010/main" val="3651972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C679-36F0-43F6-A04B-8B087609D040}"/>
              </a:ext>
            </a:extLst>
          </p:cNvPr>
          <p:cNvSpPr>
            <a:spLocks noGrp="1"/>
          </p:cNvSpPr>
          <p:nvPr>
            <p:ph type="title"/>
          </p:nvPr>
        </p:nvSpPr>
        <p:spPr/>
        <p:txBody>
          <a:bodyPr>
            <a:normAutofit fontScale="90000"/>
          </a:bodyPr>
          <a:lstStyle/>
          <a:p>
            <a:r>
              <a:rPr lang="fa-IR" sz="4000" dirty="0">
                <a:solidFill>
                  <a:srgbClr val="FF0000"/>
                </a:solidFill>
              </a:rPr>
              <a:t>زنان با معیارهای ذیل واجد شرایط ارزیابی از نظر باروری می باشند:</a:t>
            </a:r>
            <a:br>
              <a:rPr lang="fa-IR" dirty="0"/>
            </a:br>
            <a:endParaRPr lang="en-US" dirty="0"/>
          </a:p>
        </p:txBody>
      </p:sp>
      <p:sp>
        <p:nvSpPr>
          <p:cNvPr id="3" name="Content Placeholder 2">
            <a:extLst>
              <a:ext uri="{FF2B5EF4-FFF2-40B4-BE49-F238E27FC236}">
                <a16:creationId xmlns:a16="http://schemas.microsoft.com/office/drawing/2014/main" id="{92F58A8F-57C6-45CD-8DFA-33AD1456CCA9}"/>
              </a:ext>
            </a:extLst>
          </p:cNvPr>
          <p:cNvSpPr>
            <a:spLocks noGrp="1"/>
          </p:cNvSpPr>
          <p:nvPr>
            <p:ph idx="1"/>
          </p:nvPr>
        </p:nvSpPr>
        <p:spPr>
          <a:xfrm>
            <a:off x="838200" y="1280160"/>
            <a:ext cx="10515600" cy="4896803"/>
          </a:xfrm>
        </p:spPr>
        <p:txBody>
          <a:bodyPr>
            <a:normAutofit fontScale="92500"/>
          </a:bodyPr>
          <a:lstStyle/>
          <a:p>
            <a:r>
              <a:rPr lang="fa-IR" dirty="0"/>
              <a:t> خانم با سن کمتر از 35 سال که علیرغم حداقل یکسال اقدام برای بارداری، باردار نشده است.</a:t>
            </a:r>
          </a:p>
          <a:p>
            <a:r>
              <a:rPr lang="fa-IR" dirty="0"/>
              <a:t>خانم با سن 35 سال یا بیشتر که علیرغم حداقل شش ماه اقدام برای بارداری، باردار نشده است.</a:t>
            </a:r>
          </a:p>
          <a:p>
            <a:r>
              <a:rPr lang="fa-IR" dirty="0"/>
              <a:t>خانم متاهل با سن 37 سال یا بیشتر بدون فرزند یا خواهان فرزند.</a:t>
            </a:r>
          </a:p>
          <a:p>
            <a:r>
              <a:rPr lang="fa-IR" dirty="0"/>
              <a:t> خانم بدون سابقه بارداری کمتر از 35 سالی که حداقل یکسال از زمان ازدواج فعلی ایشان گذشته باشد. فارغ ازاینکه اقدام به بارداری کرده یا نکرده باشد.</a:t>
            </a:r>
          </a:p>
          <a:p>
            <a:r>
              <a:rPr lang="fa-IR" dirty="0"/>
              <a:t> خانم بدون سابقه بارداری 35 سال یا بیشتری که حداقل شش ماه از زمان ازدواج فعلی ایشان گذشته باشد. فارغ از اینکه اقدام به بارداری کرده یا نکرده باشد.</a:t>
            </a:r>
          </a:p>
          <a:p>
            <a:r>
              <a:rPr lang="fa-IR" dirty="0"/>
              <a:t>خانم با سابقه سندرم تخمدان پلی کیستیک یا اندومتریوز یا سابقه سقط مکرر یا سابقه فامیلی نارسایی زودرس تخمدان یا سابقه استفاده از روش های کمک باروری/ اقدامات درمانی ناباروری باشد.</a:t>
            </a:r>
          </a:p>
          <a:p>
            <a:r>
              <a:rPr lang="fa-IR" dirty="0"/>
              <a:t> خانم مجردی که دو سال یا بیشتر از سن منارک وی گذشته باشد. </a:t>
            </a:r>
          </a:p>
        </p:txBody>
      </p:sp>
      <p:sp>
        <p:nvSpPr>
          <p:cNvPr id="4" name="Slide Number Placeholder 3">
            <a:extLst>
              <a:ext uri="{FF2B5EF4-FFF2-40B4-BE49-F238E27FC236}">
                <a16:creationId xmlns:a16="http://schemas.microsoft.com/office/drawing/2014/main" id="{00FF69F8-F114-46E8-9C08-F834D453D441}"/>
              </a:ext>
            </a:extLst>
          </p:cNvPr>
          <p:cNvSpPr>
            <a:spLocks noGrp="1"/>
          </p:cNvSpPr>
          <p:nvPr>
            <p:ph type="sldNum" sz="quarter" idx="12"/>
          </p:nvPr>
        </p:nvSpPr>
        <p:spPr/>
        <p:txBody>
          <a:bodyPr/>
          <a:lstStyle/>
          <a:p>
            <a:fld id="{EA7B37B6-0A66-4207-A368-AE4072E7BD0D}" type="slidenum">
              <a:rPr lang="en-US" smtClean="0"/>
              <a:t>15</a:t>
            </a:fld>
            <a:endParaRPr lang="en-US"/>
          </a:p>
        </p:txBody>
      </p:sp>
    </p:spTree>
    <p:extLst>
      <p:ext uri="{BB962C8B-B14F-4D97-AF65-F5344CB8AC3E}">
        <p14:creationId xmlns:p14="http://schemas.microsoft.com/office/powerpoint/2010/main" val="44727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DCF8-5C14-4352-BEF9-5203FD6345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D96C0B-7B05-41E0-93FD-227779D6DF2D}"/>
              </a:ext>
            </a:extLst>
          </p:cNvPr>
          <p:cNvSpPr>
            <a:spLocks noGrp="1"/>
          </p:cNvSpPr>
          <p:nvPr>
            <p:ph idx="1"/>
          </p:nvPr>
        </p:nvSpPr>
        <p:spPr>
          <a:xfrm>
            <a:off x="436098" y="1825625"/>
            <a:ext cx="11169748" cy="4351338"/>
          </a:xfrm>
        </p:spPr>
        <p:txBody>
          <a:bodyPr/>
          <a:lstStyle/>
          <a:p>
            <a:r>
              <a:rPr lang="fa-IR" dirty="0"/>
              <a:t>تاکید می گردد زنان خواهان فرزند </a:t>
            </a:r>
            <a:r>
              <a:rPr lang="fa-IR" b="1" dirty="0"/>
              <a:t>و </a:t>
            </a:r>
          </a:p>
          <a:p>
            <a:r>
              <a:rPr lang="fa-IR" dirty="0"/>
              <a:t>1. با سن بالای 39 سال یا</a:t>
            </a:r>
          </a:p>
          <a:p>
            <a:r>
              <a:rPr lang="fa-IR" dirty="0"/>
              <a:t>2.سابقه هیسترکتومی/ سابقه توبکتومی/ سابقه وازکتومی همسر یا </a:t>
            </a:r>
          </a:p>
          <a:p>
            <a:r>
              <a:rPr lang="fa-IR" dirty="0"/>
              <a:t>3.سابقه ناباروری بیش از 4 سال </a:t>
            </a:r>
          </a:p>
          <a:p>
            <a:pPr marL="0" indent="0">
              <a:buNone/>
            </a:pPr>
            <a:r>
              <a:rPr lang="fa-IR" dirty="0"/>
              <a:t>به </a:t>
            </a:r>
            <a:r>
              <a:rPr lang="fa-IR" b="1" dirty="0"/>
              <a:t>پزشک </a:t>
            </a:r>
            <a:r>
              <a:rPr lang="fa-IR" dirty="0"/>
              <a:t>جهت نشان دار کردن و ارجاع به مراکز درمان ناباروری سطح سه ارجاع می شوند.</a:t>
            </a:r>
          </a:p>
          <a:p>
            <a:endParaRPr lang="en-US" dirty="0"/>
          </a:p>
        </p:txBody>
      </p:sp>
      <p:sp>
        <p:nvSpPr>
          <p:cNvPr id="4" name="Slide Number Placeholder 3">
            <a:extLst>
              <a:ext uri="{FF2B5EF4-FFF2-40B4-BE49-F238E27FC236}">
                <a16:creationId xmlns:a16="http://schemas.microsoft.com/office/drawing/2014/main" id="{CE5C0A65-DDEF-4EF2-8690-1D1C3084C25E}"/>
              </a:ext>
            </a:extLst>
          </p:cNvPr>
          <p:cNvSpPr>
            <a:spLocks noGrp="1"/>
          </p:cNvSpPr>
          <p:nvPr>
            <p:ph type="sldNum" sz="quarter" idx="12"/>
          </p:nvPr>
        </p:nvSpPr>
        <p:spPr/>
        <p:txBody>
          <a:bodyPr/>
          <a:lstStyle/>
          <a:p>
            <a:fld id="{EA7B37B6-0A66-4207-A368-AE4072E7BD0D}" type="slidenum">
              <a:rPr lang="en-US" smtClean="0"/>
              <a:t>16</a:t>
            </a:fld>
            <a:endParaRPr lang="en-US"/>
          </a:p>
        </p:txBody>
      </p:sp>
    </p:spTree>
    <p:extLst>
      <p:ext uri="{BB962C8B-B14F-4D97-AF65-F5344CB8AC3E}">
        <p14:creationId xmlns:p14="http://schemas.microsoft.com/office/powerpoint/2010/main" val="2359321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1BBE7-D92A-41FA-B886-983018F75706}"/>
              </a:ext>
            </a:extLst>
          </p:cNvPr>
          <p:cNvSpPr>
            <a:spLocks noGrp="1"/>
          </p:cNvSpPr>
          <p:nvPr>
            <p:ph type="title"/>
          </p:nvPr>
        </p:nvSpPr>
        <p:spPr/>
        <p:txBody>
          <a:bodyPr/>
          <a:lstStyle/>
          <a:p>
            <a:r>
              <a:rPr lang="fa-IR" b="1" dirty="0">
                <a:solidFill>
                  <a:srgbClr val="FF0000"/>
                </a:solidFill>
              </a:rPr>
              <a:t>خدمات ارائه شده در سطح اول_ بهورز/ مراقب سلامت</a:t>
            </a:r>
            <a:br>
              <a:rPr lang="fa-IR" b="1" dirty="0"/>
            </a:br>
            <a:endParaRPr lang="en-US" dirty="0"/>
          </a:p>
        </p:txBody>
      </p:sp>
      <p:sp>
        <p:nvSpPr>
          <p:cNvPr id="3" name="Content Placeholder 2">
            <a:extLst>
              <a:ext uri="{FF2B5EF4-FFF2-40B4-BE49-F238E27FC236}">
                <a16:creationId xmlns:a16="http://schemas.microsoft.com/office/drawing/2014/main" id="{04ABDF96-D18D-4535-9310-F365907454DB}"/>
              </a:ext>
            </a:extLst>
          </p:cNvPr>
          <p:cNvSpPr>
            <a:spLocks noGrp="1"/>
          </p:cNvSpPr>
          <p:nvPr>
            <p:ph idx="1"/>
          </p:nvPr>
        </p:nvSpPr>
        <p:spPr>
          <a:xfrm>
            <a:off x="838200" y="1420837"/>
            <a:ext cx="10515600" cy="4756126"/>
          </a:xfrm>
        </p:spPr>
        <p:txBody>
          <a:bodyPr>
            <a:normAutofit fontScale="77500" lnSpcReduction="20000"/>
          </a:bodyPr>
          <a:lstStyle/>
          <a:p>
            <a:pPr marL="0" indent="0">
              <a:buNone/>
            </a:pPr>
            <a:r>
              <a:rPr lang="fa-IR" dirty="0"/>
              <a:t> تکمیل اطلاعات به شرح ذیل :</a:t>
            </a:r>
          </a:p>
          <a:p>
            <a:pPr marL="0" indent="0">
              <a:buNone/>
            </a:pPr>
            <a:r>
              <a:rPr lang="fa-IR" dirty="0"/>
              <a:t> گرفتن شرح حال (بررسی وضعیت سلامت باروری مراجعه کننده)</a:t>
            </a:r>
          </a:p>
          <a:p>
            <a:r>
              <a:rPr lang="fa-IR" dirty="0">
                <a:solidFill>
                  <a:srgbClr val="FF0000"/>
                </a:solidFill>
              </a:rPr>
              <a:t>خانم متاهل:</a:t>
            </a:r>
          </a:p>
          <a:p>
            <a:pPr marL="0" indent="0">
              <a:buNone/>
            </a:pPr>
            <a:r>
              <a:rPr lang="fa-IR" dirty="0"/>
              <a:t>- سن زن و شوهر</a:t>
            </a:r>
          </a:p>
          <a:p>
            <a:pPr marL="0" indent="0">
              <a:buNone/>
            </a:pPr>
            <a:r>
              <a:rPr lang="fa-IR" dirty="0"/>
              <a:t>- شغل زن و شوهر</a:t>
            </a:r>
          </a:p>
          <a:p>
            <a:pPr marL="0" indent="0">
              <a:buNone/>
            </a:pPr>
            <a:r>
              <a:rPr lang="fa-IR" dirty="0"/>
              <a:t>- مدت ازدواج</a:t>
            </a:r>
          </a:p>
          <a:p>
            <a:pPr marL="0" indent="0">
              <a:buNone/>
            </a:pPr>
            <a:r>
              <a:rPr lang="fa-IR" dirty="0"/>
              <a:t>- سوابق ازدواج فعلی و قبلی</a:t>
            </a:r>
          </a:p>
          <a:p>
            <a:pPr marL="0" indent="0">
              <a:buNone/>
            </a:pPr>
            <a:r>
              <a:rPr lang="fa-IR" dirty="0"/>
              <a:t>- سن آخرین فرزند</a:t>
            </a:r>
          </a:p>
          <a:p>
            <a:pPr marL="0" indent="0">
              <a:buNone/>
            </a:pPr>
            <a:r>
              <a:rPr lang="fa-IR" dirty="0"/>
              <a:t>- سن خانم در زمان بارداری</a:t>
            </a:r>
          </a:p>
          <a:p>
            <a:pPr marL="0" indent="0">
              <a:buNone/>
            </a:pPr>
            <a:r>
              <a:rPr lang="fa-IR" dirty="0"/>
              <a:t>- تاریخچه بارداری در این ازدواج (تعداد زایمان، دفعات سزارین، سقط، مول، بارداری خارج از رحم و ...)</a:t>
            </a:r>
          </a:p>
          <a:p>
            <a:pPr marL="0" indent="0">
              <a:buNone/>
            </a:pPr>
            <a:r>
              <a:rPr lang="fa-IR" dirty="0"/>
              <a:t>- مدت زمان اقدام به بارداری</a:t>
            </a:r>
          </a:p>
          <a:p>
            <a:pPr marL="0" indent="0">
              <a:buNone/>
            </a:pPr>
            <a:r>
              <a:rPr lang="fa-IR" dirty="0"/>
              <a:t>- مدت تقریبی زمان طول کشیده برای باردار شدن</a:t>
            </a:r>
          </a:p>
          <a:p>
            <a:pPr marL="0" indent="0">
              <a:buNone/>
            </a:pPr>
            <a:r>
              <a:rPr lang="fa-IR" dirty="0"/>
              <a:t>- سابقه استفاده از روش های جلوگیری از بارداری</a:t>
            </a:r>
            <a:endParaRPr lang="en-US" dirty="0"/>
          </a:p>
        </p:txBody>
      </p:sp>
      <p:sp>
        <p:nvSpPr>
          <p:cNvPr id="4" name="Slide Number Placeholder 3">
            <a:extLst>
              <a:ext uri="{FF2B5EF4-FFF2-40B4-BE49-F238E27FC236}">
                <a16:creationId xmlns:a16="http://schemas.microsoft.com/office/drawing/2014/main" id="{C0E72060-3ED0-4F78-9033-2CEAEB943F5C}"/>
              </a:ext>
            </a:extLst>
          </p:cNvPr>
          <p:cNvSpPr>
            <a:spLocks noGrp="1"/>
          </p:cNvSpPr>
          <p:nvPr>
            <p:ph type="sldNum" sz="quarter" idx="12"/>
          </p:nvPr>
        </p:nvSpPr>
        <p:spPr/>
        <p:txBody>
          <a:bodyPr/>
          <a:lstStyle/>
          <a:p>
            <a:fld id="{EA7B37B6-0A66-4207-A368-AE4072E7BD0D}" type="slidenum">
              <a:rPr lang="en-US" smtClean="0"/>
              <a:t>17</a:t>
            </a:fld>
            <a:endParaRPr lang="en-US"/>
          </a:p>
        </p:txBody>
      </p:sp>
    </p:spTree>
    <p:extLst>
      <p:ext uri="{BB962C8B-B14F-4D97-AF65-F5344CB8AC3E}">
        <p14:creationId xmlns:p14="http://schemas.microsoft.com/office/powerpoint/2010/main" val="3145974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FF1F5-9F7F-47F4-BE36-BCEBE7BD47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DE628B-7D71-4A88-B8D1-C519B88590D2}"/>
              </a:ext>
            </a:extLst>
          </p:cNvPr>
          <p:cNvSpPr>
            <a:spLocks noGrp="1"/>
          </p:cNvSpPr>
          <p:nvPr>
            <p:ph idx="1"/>
          </p:nvPr>
        </p:nvSpPr>
        <p:spPr>
          <a:xfrm>
            <a:off x="548639" y="1825625"/>
            <a:ext cx="11000935" cy="4351338"/>
          </a:xfrm>
        </p:spPr>
        <p:txBody>
          <a:bodyPr>
            <a:normAutofit fontScale="92500"/>
          </a:bodyPr>
          <a:lstStyle/>
          <a:p>
            <a:pPr marL="0" indent="0">
              <a:buNone/>
            </a:pPr>
            <a:r>
              <a:rPr lang="fa-IR" dirty="0"/>
              <a:t>- دفعات نزدیکی در هفته</a:t>
            </a:r>
          </a:p>
          <a:p>
            <a:pPr marL="0" indent="0">
              <a:buNone/>
            </a:pPr>
            <a:r>
              <a:rPr lang="fa-IR" dirty="0"/>
              <a:t>- نظم عادت ماهیانه</a:t>
            </a:r>
          </a:p>
          <a:p>
            <a:pPr marL="0" indent="0">
              <a:buNone/>
            </a:pPr>
            <a:r>
              <a:rPr lang="fa-IR" dirty="0"/>
              <a:t>- ترشح خودبخودی شیر از پستان</a:t>
            </a:r>
          </a:p>
          <a:p>
            <a:pPr marL="0" indent="0">
              <a:buNone/>
            </a:pPr>
            <a:r>
              <a:rPr lang="fa-IR" dirty="0"/>
              <a:t>- مواجهات شغلی مخاطره آمیز باروری در زن و شوهر</a:t>
            </a:r>
          </a:p>
          <a:p>
            <a:pPr marL="0" indent="0">
              <a:buNone/>
            </a:pPr>
            <a:r>
              <a:rPr lang="fa-IR" dirty="0"/>
              <a:t>- سابقه استفاده از سیگار، قلیان، الکل، مواد دخانی، تستوسترون و داروهای بدنسازی در زن و شوهر</a:t>
            </a:r>
          </a:p>
          <a:p>
            <a:pPr marL="0" indent="0">
              <a:buNone/>
            </a:pPr>
            <a:r>
              <a:rPr lang="fa-IR" dirty="0"/>
              <a:t>- سابقه یائسگی قبل از 40 سالگی در خانواده، سابقه ناباروری در خود و خانواده</a:t>
            </a:r>
          </a:p>
          <a:p>
            <a:pPr marL="0" indent="0">
              <a:buNone/>
            </a:pPr>
            <a:r>
              <a:rPr lang="fa-IR" dirty="0"/>
              <a:t>- سابقه استفاده از روش های کمک باروری/ اقدامات درمانی ناباروری</a:t>
            </a:r>
          </a:p>
          <a:p>
            <a:pPr marL="0" indent="0">
              <a:buNone/>
            </a:pPr>
            <a:r>
              <a:rPr lang="fa-IR" dirty="0"/>
              <a:t>- ارزیابی اختلالات خونریزی قاعدگی و دیسمنوره پیشرونده ، دفع ادرار یا مدفوع با درد یا همراه با خون و درد هنگام نزدیکی</a:t>
            </a:r>
          </a:p>
        </p:txBody>
      </p:sp>
      <p:sp>
        <p:nvSpPr>
          <p:cNvPr id="4" name="Slide Number Placeholder 3">
            <a:extLst>
              <a:ext uri="{FF2B5EF4-FFF2-40B4-BE49-F238E27FC236}">
                <a16:creationId xmlns:a16="http://schemas.microsoft.com/office/drawing/2014/main" id="{5BD77D59-13E3-4389-BF75-54B81F219B9A}"/>
              </a:ext>
            </a:extLst>
          </p:cNvPr>
          <p:cNvSpPr>
            <a:spLocks noGrp="1"/>
          </p:cNvSpPr>
          <p:nvPr>
            <p:ph type="sldNum" sz="quarter" idx="12"/>
          </p:nvPr>
        </p:nvSpPr>
        <p:spPr/>
        <p:txBody>
          <a:bodyPr/>
          <a:lstStyle/>
          <a:p>
            <a:fld id="{EA7B37B6-0A66-4207-A368-AE4072E7BD0D}" type="slidenum">
              <a:rPr lang="en-US" smtClean="0"/>
              <a:t>18</a:t>
            </a:fld>
            <a:endParaRPr lang="en-US"/>
          </a:p>
        </p:txBody>
      </p:sp>
    </p:spTree>
    <p:extLst>
      <p:ext uri="{BB962C8B-B14F-4D97-AF65-F5344CB8AC3E}">
        <p14:creationId xmlns:p14="http://schemas.microsoft.com/office/powerpoint/2010/main" val="2322847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5343F-5EB5-4780-B0F7-D180EF5E80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E947E9-9352-4D61-AD82-80AE2EFFB039}"/>
              </a:ext>
            </a:extLst>
          </p:cNvPr>
          <p:cNvSpPr>
            <a:spLocks noGrp="1"/>
          </p:cNvSpPr>
          <p:nvPr>
            <p:ph idx="1"/>
          </p:nvPr>
        </p:nvSpPr>
        <p:spPr>
          <a:xfrm>
            <a:off x="838200" y="1825625"/>
            <a:ext cx="10515600" cy="4667250"/>
          </a:xfrm>
        </p:spPr>
        <p:txBody>
          <a:bodyPr>
            <a:normAutofit fontScale="92500" lnSpcReduction="20000"/>
          </a:bodyPr>
          <a:lstStyle/>
          <a:p>
            <a:pPr marL="0" indent="0">
              <a:buNone/>
            </a:pPr>
            <a:r>
              <a:rPr lang="fa-IR" dirty="0"/>
              <a:t>- سوابق بیماریهای زمینه ای مثل کم کاری یا پرکاری تیرویید، بیماری قلبی و روانی و..</a:t>
            </a:r>
          </a:p>
          <a:p>
            <a:pPr marL="0" indent="0">
              <a:buNone/>
            </a:pPr>
            <a:r>
              <a:rPr lang="fa-IR" dirty="0"/>
              <a:t>- سابقه جراحی</a:t>
            </a:r>
          </a:p>
          <a:p>
            <a:pPr marL="0" indent="0">
              <a:buNone/>
            </a:pPr>
            <a:r>
              <a:rPr lang="fa-IR" dirty="0"/>
              <a:t>- مصرف دارو</a:t>
            </a:r>
          </a:p>
          <a:p>
            <a:pPr marL="0" indent="0">
              <a:buNone/>
            </a:pPr>
            <a:r>
              <a:rPr lang="fa-IR" dirty="0"/>
              <a:t>- مشکلات زناشویی</a:t>
            </a:r>
          </a:p>
          <a:p>
            <a:pPr marL="0" indent="0">
              <a:buNone/>
            </a:pPr>
            <a:r>
              <a:rPr lang="fa-IR" dirty="0"/>
              <a:t>- سابقه عفونتهای مکرر زنانه</a:t>
            </a:r>
            <a:endParaRPr lang="en-US" dirty="0"/>
          </a:p>
          <a:p>
            <a:r>
              <a:rPr lang="fa-IR" dirty="0">
                <a:solidFill>
                  <a:srgbClr val="FF0000"/>
                </a:solidFill>
              </a:rPr>
              <a:t>دختر خانم مجرد:</a:t>
            </a:r>
          </a:p>
          <a:p>
            <a:pPr marL="0" indent="0">
              <a:buNone/>
            </a:pPr>
            <a:r>
              <a:rPr lang="fa-IR" dirty="0"/>
              <a:t>- سن دختر خانم</a:t>
            </a:r>
          </a:p>
          <a:p>
            <a:pPr marL="0" indent="0">
              <a:buNone/>
            </a:pPr>
            <a:r>
              <a:rPr lang="fa-IR" dirty="0"/>
              <a:t>- سن منارک (شروع اولین خونریزی قاعدگی)</a:t>
            </a:r>
          </a:p>
          <a:p>
            <a:pPr marL="0" indent="0">
              <a:buNone/>
            </a:pPr>
            <a:r>
              <a:rPr lang="fa-IR" dirty="0"/>
              <a:t>- ارزیابی اختلالات خونریزی قاعدگی و دیسمنوره پیشرونده</a:t>
            </a:r>
          </a:p>
          <a:p>
            <a:pPr marL="0" indent="0">
              <a:buNone/>
            </a:pPr>
            <a:r>
              <a:rPr lang="fa-IR" dirty="0"/>
              <a:t>- ارزیابی دفع ادرار یا مدفوع با درد یا همراه با خون</a:t>
            </a:r>
          </a:p>
          <a:p>
            <a:pPr marL="0" indent="0">
              <a:buNone/>
            </a:pPr>
            <a:r>
              <a:rPr lang="fa-IR" dirty="0"/>
              <a:t>(در ارزیابی عملکرد قاعدگی، چند سیکل اخیر در نظر گرفته شود.)</a:t>
            </a:r>
            <a:endParaRPr lang="en-US" dirty="0"/>
          </a:p>
        </p:txBody>
      </p:sp>
      <p:sp>
        <p:nvSpPr>
          <p:cNvPr id="4" name="Slide Number Placeholder 3">
            <a:extLst>
              <a:ext uri="{FF2B5EF4-FFF2-40B4-BE49-F238E27FC236}">
                <a16:creationId xmlns:a16="http://schemas.microsoft.com/office/drawing/2014/main" id="{6454C79E-1802-4681-83E1-86E7F8FCC591}"/>
              </a:ext>
            </a:extLst>
          </p:cNvPr>
          <p:cNvSpPr>
            <a:spLocks noGrp="1"/>
          </p:cNvSpPr>
          <p:nvPr>
            <p:ph type="sldNum" sz="quarter" idx="12"/>
          </p:nvPr>
        </p:nvSpPr>
        <p:spPr/>
        <p:txBody>
          <a:bodyPr/>
          <a:lstStyle/>
          <a:p>
            <a:fld id="{EA7B37B6-0A66-4207-A368-AE4072E7BD0D}" type="slidenum">
              <a:rPr lang="en-US" smtClean="0"/>
              <a:t>19</a:t>
            </a:fld>
            <a:endParaRPr lang="en-US"/>
          </a:p>
        </p:txBody>
      </p:sp>
    </p:spTree>
    <p:extLst>
      <p:ext uri="{BB962C8B-B14F-4D97-AF65-F5344CB8AC3E}">
        <p14:creationId xmlns:p14="http://schemas.microsoft.com/office/powerpoint/2010/main" val="340813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44010-540B-40D3-94BD-E0E704CC07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4508A1-A070-4A99-A224-902816D37123}"/>
              </a:ext>
            </a:extLst>
          </p:cNvPr>
          <p:cNvSpPr>
            <a:spLocks noGrp="1"/>
          </p:cNvSpPr>
          <p:nvPr>
            <p:ph idx="1"/>
          </p:nvPr>
        </p:nvSpPr>
        <p:spPr/>
        <p:txBody>
          <a:bodyPr>
            <a:normAutofit lnSpcReduction="10000"/>
          </a:bodyPr>
          <a:lstStyle/>
          <a:p>
            <a:pPr algn="r" rtl="1"/>
            <a:r>
              <a:rPr lang="fa-IR" b="1" dirty="0">
                <a:solidFill>
                  <a:srgbClr val="FF0000"/>
                </a:solidFill>
              </a:rPr>
              <a:t>تعریف ناباروری</a:t>
            </a:r>
          </a:p>
          <a:p>
            <a:pPr marL="0" indent="0" algn="r" rtl="1">
              <a:buNone/>
            </a:pPr>
            <a:r>
              <a:rPr lang="fa-IR" dirty="0"/>
              <a:t>ناباروری یک بیماری است که به صورت عدم بارداری پس از 12 ماه یا بیشتر رابطه جنسی منظم و محافظت نشده تعریف می شود. این عدد برای خانم های بالای 35 سال 6 ماه است.</a:t>
            </a:r>
          </a:p>
          <a:p>
            <a:pPr algn="r" rtl="1"/>
            <a:r>
              <a:rPr lang="fa-IR" b="1" dirty="0">
                <a:solidFill>
                  <a:srgbClr val="FF0000"/>
                </a:solidFill>
              </a:rPr>
              <a:t>انواع ناباروری</a:t>
            </a:r>
          </a:p>
          <a:p>
            <a:pPr marL="0" indent="0" algn="r" rtl="1">
              <a:buNone/>
            </a:pPr>
            <a:r>
              <a:rPr lang="fa-IR" dirty="0"/>
              <a:t>ناباروری می تواند به دو شکل اولیه و ثانویه رخ دهد. ناباروری اولیه زمانی است که زوجین تجربه بارداری نداشته باشند و ناباروری ثانویه زمانی است که تجربه قبلی بارداری وجود دارد اگر چه الزاما منجر به تولد نوزاد زنده نشده باشد.</a:t>
            </a:r>
          </a:p>
          <a:p>
            <a:r>
              <a:rPr lang="fa-IR" b="1" dirty="0">
                <a:solidFill>
                  <a:srgbClr val="FF0000"/>
                </a:solidFill>
              </a:rPr>
              <a:t>شیوع ناباروری</a:t>
            </a:r>
          </a:p>
          <a:p>
            <a:r>
              <a:rPr lang="fa-IR" dirty="0"/>
              <a:t> گزارش سازمان بهداشت جهانی شیوع  در جهان حدود 15 درصد است</a:t>
            </a:r>
            <a:endParaRPr lang="en-US" dirty="0"/>
          </a:p>
        </p:txBody>
      </p:sp>
      <p:sp>
        <p:nvSpPr>
          <p:cNvPr id="4" name="Slide Number Placeholder 3">
            <a:extLst>
              <a:ext uri="{FF2B5EF4-FFF2-40B4-BE49-F238E27FC236}">
                <a16:creationId xmlns:a16="http://schemas.microsoft.com/office/drawing/2014/main" id="{0FA02200-023B-429A-A758-7B407A1D2FF4}"/>
              </a:ext>
            </a:extLst>
          </p:cNvPr>
          <p:cNvSpPr>
            <a:spLocks noGrp="1"/>
          </p:cNvSpPr>
          <p:nvPr>
            <p:ph type="sldNum" sz="quarter" idx="12"/>
          </p:nvPr>
        </p:nvSpPr>
        <p:spPr/>
        <p:txBody>
          <a:bodyPr/>
          <a:lstStyle/>
          <a:p>
            <a:fld id="{EA7B37B6-0A66-4207-A368-AE4072E7BD0D}" type="slidenum">
              <a:rPr lang="en-US" smtClean="0"/>
              <a:t>2</a:t>
            </a:fld>
            <a:endParaRPr lang="en-US"/>
          </a:p>
        </p:txBody>
      </p:sp>
    </p:spTree>
    <p:extLst>
      <p:ext uri="{BB962C8B-B14F-4D97-AF65-F5344CB8AC3E}">
        <p14:creationId xmlns:p14="http://schemas.microsoft.com/office/powerpoint/2010/main" val="1506360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2259E-E5B0-4F0E-97C3-BCF02CCEC6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58BA1B-4123-46D3-B523-903501D5AE5E}"/>
              </a:ext>
            </a:extLst>
          </p:cNvPr>
          <p:cNvSpPr>
            <a:spLocks noGrp="1"/>
          </p:cNvSpPr>
          <p:nvPr>
            <p:ph idx="1"/>
          </p:nvPr>
        </p:nvSpPr>
        <p:spPr/>
        <p:txBody>
          <a:bodyPr>
            <a:normAutofit/>
          </a:bodyPr>
          <a:lstStyle/>
          <a:p>
            <a:r>
              <a:rPr lang="fa-IR" dirty="0">
                <a:solidFill>
                  <a:srgbClr val="FF0000"/>
                </a:solidFill>
              </a:rPr>
              <a:t>معاینه فیزیکی</a:t>
            </a:r>
          </a:p>
          <a:p>
            <a:pPr marL="0" indent="0">
              <a:buNone/>
            </a:pPr>
            <a:r>
              <a:rPr lang="fa-IR" dirty="0"/>
              <a:t>-شاخص توده بدنی </a:t>
            </a:r>
            <a:r>
              <a:rPr lang="en-US" dirty="0"/>
              <a:t>(BMI)</a:t>
            </a:r>
            <a:endParaRPr lang="fa-IR" dirty="0"/>
          </a:p>
          <a:p>
            <a:pPr marL="0" indent="0">
              <a:buNone/>
            </a:pPr>
            <a:r>
              <a:rPr lang="fa-IR" dirty="0"/>
              <a:t>- نسبت دور کمر به دور باسن</a:t>
            </a:r>
          </a:p>
          <a:p>
            <a:pPr marL="0" indent="0">
              <a:buNone/>
            </a:pPr>
            <a:r>
              <a:rPr lang="fa-IR" dirty="0"/>
              <a:t>- رشد موهای زائد </a:t>
            </a:r>
            <a:r>
              <a:rPr lang="en-US" dirty="0"/>
              <a:t>)</a:t>
            </a:r>
            <a:r>
              <a:rPr lang="fa-IR" dirty="0"/>
              <a:t>هیرسوتیسم</a:t>
            </a:r>
            <a:r>
              <a:rPr lang="en-US" dirty="0"/>
              <a:t>(</a:t>
            </a:r>
            <a:r>
              <a:rPr lang="fa-IR" dirty="0"/>
              <a:t>، آکنه، طاسی مردانه</a:t>
            </a:r>
          </a:p>
          <a:p>
            <a:pPr marL="0" indent="0">
              <a:buNone/>
            </a:pPr>
            <a:endParaRPr lang="en-US" dirty="0"/>
          </a:p>
        </p:txBody>
      </p:sp>
      <p:sp>
        <p:nvSpPr>
          <p:cNvPr id="4" name="Slide Number Placeholder 3">
            <a:extLst>
              <a:ext uri="{FF2B5EF4-FFF2-40B4-BE49-F238E27FC236}">
                <a16:creationId xmlns:a16="http://schemas.microsoft.com/office/drawing/2014/main" id="{67EE3429-7759-4C76-9CDC-0A16232CB5A9}"/>
              </a:ext>
            </a:extLst>
          </p:cNvPr>
          <p:cNvSpPr>
            <a:spLocks noGrp="1"/>
          </p:cNvSpPr>
          <p:nvPr>
            <p:ph type="sldNum" sz="quarter" idx="12"/>
          </p:nvPr>
        </p:nvSpPr>
        <p:spPr/>
        <p:txBody>
          <a:bodyPr/>
          <a:lstStyle/>
          <a:p>
            <a:fld id="{EA7B37B6-0A66-4207-A368-AE4072E7BD0D}" type="slidenum">
              <a:rPr lang="en-US" smtClean="0"/>
              <a:t>20</a:t>
            </a:fld>
            <a:endParaRPr lang="en-US"/>
          </a:p>
        </p:txBody>
      </p:sp>
    </p:spTree>
    <p:extLst>
      <p:ext uri="{BB962C8B-B14F-4D97-AF65-F5344CB8AC3E}">
        <p14:creationId xmlns:p14="http://schemas.microsoft.com/office/powerpoint/2010/main" val="1914673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F6570-B30A-4539-A57F-37A036A649A6}"/>
              </a:ext>
            </a:extLst>
          </p:cNvPr>
          <p:cNvSpPr>
            <a:spLocks noGrp="1"/>
          </p:cNvSpPr>
          <p:nvPr>
            <p:ph type="title"/>
          </p:nvPr>
        </p:nvSpPr>
        <p:spPr>
          <a:xfrm>
            <a:off x="838200" y="365125"/>
            <a:ext cx="10515600" cy="1182321"/>
          </a:xfrm>
        </p:spPr>
        <p:txBody>
          <a:bodyPr>
            <a:normAutofit/>
          </a:bodyPr>
          <a:lstStyle/>
          <a:p>
            <a:r>
              <a:rPr lang="fa-IR" sz="3200" b="1" dirty="0">
                <a:solidFill>
                  <a:srgbClr val="FF0000"/>
                </a:solidFill>
              </a:rPr>
              <a:t>ارزیابی، طبقه بندی و اقدام توسط بهورز/ مراقب سلامت ویژه زنان متاهل</a:t>
            </a:r>
            <a:endParaRPr lang="en-US" sz="3200" dirty="0">
              <a:solidFill>
                <a:srgbClr val="FF0000"/>
              </a:solidFill>
            </a:endParaRPr>
          </a:p>
        </p:txBody>
      </p:sp>
      <p:sp>
        <p:nvSpPr>
          <p:cNvPr id="3" name="Content Placeholder 2">
            <a:extLst>
              <a:ext uri="{FF2B5EF4-FFF2-40B4-BE49-F238E27FC236}">
                <a16:creationId xmlns:a16="http://schemas.microsoft.com/office/drawing/2014/main" id="{980A8746-72AC-4640-89C9-05EAC89D5B8F}"/>
              </a:ext>
            </a:extLst>
          </p:cNvPr>
          <p:cNvSpPr>
            <a:spLocks noGrp="1"/>
          </p:cNvSpPr>
          <p:nvPr>
            <p:ph idx="1"/>
          </p:nvPr>
        </p:nvSpPr>
        <p:spPr>
          <a:xfrm>
            <a:off x="838200" y="1547446"/>
            <a:ext cx="10515600" cy="4629517"/>
          </a:xfrm>
        </p:spPr>
        <p:txBody>
          <a:bodyPr/>
          <a:lstStyle/>
          <a:p>
            <a:r>
              <a:rPr lang="fa-IR" dirty="0"/>
              <a:t>خواهان فرزند و دارای یک یا چند عامل از عوامل زیر:</a:t>
            </a:r>
          </a:p>
          <a:p>
            <a:pPr marL="0" indent="0">
              <a:buNone/>
            </a:pPr>
            <a:r>
              <a:rPr lang="en-US" dirty="0"/>
              <a:t>-</a:t>
            </a:r>
            <a:r>
              <a:rPr lang="fa-IR" dirty="0"/>
              <a:t>زنان با سن بالای 39 سال</a:t>
            </a:r>
          </a:p>
          <a:p>
            <a:pPr marL="0" indent="0">
              <a:buNone/>
            </a:pPr>
            <a:r>
              <a:rPr lang="en-US" dirty="0"/>
              <a:t>-</a:t>
            </a:r>
            <a:r>
              <a:rPr lang="fa-IR" dirty="0"/>
              <a:t>با سابقه هیسترکتومی/ سابقه توبکتومی/ سابقه وازکتومی همسر</a:t>
            </a:r>
          </a:p>
          <a:p>
            <a:pPr marL="0" indent="0">
              <a:buNone/>
            </a:pPr>
            <a:r>
              <a:rPr lang="en-US" dirty="0"/>
              <a:t>-</a:t>
            </a:r>
            <a:r>
              <a:rPr lang="fa-IR" dirty="0"/>
              <a:t>سابقه ناباروری بیش از 4 سال</a:t>
            </a:r>
          </a:p>
          <a:p>
            <a:r>
              <a:rPr lang="fa-IR" dirty="0"/>
              <a:t>ارجاع مستقیم به سطح 3</a:t>
            </a:r>
          </a:p>
          <a:p>
            <a:r>
              <a:rPr lang="fa-IR" dirty="0"/>
              <a:t>ارایه آموزش های لازم در صورت وجود عوامل مستعد کننده</a:t>
            </a:r>
            <a:endParaRPr lang="en-US" dirty="0"/>
          </a:p>
          <a:p>
            <a:r>
              <a:rPr lang="fa-IR" dirty="0"/>
              <a:t>ارجاع به پزشک جهت نشان دار کردن و ارجاع به سطح سه</a:t>
            </a:r>
          </a:p>
          <a:p>
            <a:r>
              <a:rPr lang="fa-IR" dirty="0"/>
              <a:t>پیگیری یک ماه بعد</a:t>
            </a:r>
            <a:endParaRPr lang="en-US" dirty="0"/>
          </a:p>
        </p:txBody>
      </p:sp>
      <p:sp>
        <p:nvSpPr>
          <p:cNvPr id="4" name="Slide Number Placeholder 3">
            <a:extLst>
              <a:ext uri="{FF2B5EF4-FFF2-40B4-BE49-F238E27FC236}">
                <a16:creationId xmlns:a16="http://schemas.microsoft.com/office/drawing/2014/main" id="{F4E68E00-466E-473F-8B3F-5A47BBE0A37C}"/>
              </a:ext>
            </a:extLst>
          </p:cNvPr>
          <p:cNvSpPr>
            <a:spLocks noGrp="1"/>
          </p:cNvSpPr>
          <p:nvPr>
            <p:ph type="sldNum" sz="quarter" idx="12"/>
          </p:nvPr>
        </p:nvSpPr>
        <p:spPr/>
        <p:txBody>
          <a:bodyPr/>
          <a:lstStyle/>
          <a:p>
            <a:fld id="{EA7B37B6-0A66-4207-A368-AE4072E7BD0D}" type="slidenum">
              <a:rPr lang="en-US" smtClean="0"/>
              <a:t>21</a:t>
            </a:fld>
            <a:endParaRPr lang="en-US"/>
          </a:p>
        </p:txBody>
      </p:sp>
    </p:spTree>
    <p:extLst>
      <p:ext uri="{BB962C8B-B14F-4D97-AF65-F5344CB8AC3E}">
        <p14:creationId xmlns:p14="http://schemas.microsoft.com/office/powerpoint/2010/main" val="1476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1463-6EA3-4D03-9A87-1767CEF382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C85D2D-4B0E-4DC0-986E-A3B2408963C0}"/>
              </a:ext>
            </a:extLst>
          </p:cNvPr>
          <p:cNvSpPr>
            <a:spLocks noGrp="1"/>
          </p:cNvSpPr>
          <p:nvPr>
            <p:ph idx="1"/>
          </p:nvPr>
        </p:nvSpPr>
        <p:spPr>
          <a:xfrm>
            <a:off x="838200" y="1392702"/>
            <a:ext cx="10515600" cy="5100173"/>
          </a:xfrm>
        </p:spPr>
        <p:txBody>
          <a:bodyPr>
            <a:normAutofit fontScale="92500" lnSpcReduction="10000"/>
          </a:bodyPr>
          <a:lstStyle/>
          <a:p>
            <a:r>
              <a:rPr lang="fa-IR" dirty="0"/>
              <a:t>دارای یک یا چند عامل از عوامل زیر:</a:t>
            </a:r>
          </a:p>
          <a:p>
            <a:pPr marL="0" indent="0">
              <a:buNone/>
            </a:pPr>
            <a:r>
              <a:rPr lang="en-US" dirty="0"/>
              <a:t>-</a:t>
            </a:r>
            <a:r>
              <a:rPr lang="fa-IR" dirty="0"/>
              <a:t>سن زیر 35 سال و عدم بارداری پس از یکسال اقدام به بارداری </a:t>
            </a:r>
          </a:p>
          <a:p>
            <a:pPr marL="0" indent="0">
              <a:buNone/>
            </a:pPr>
            <a:r>
              <a:rPr lang="en-US" dirty="0"/>
              <a:t>-</a:t>
            </a:r>
            <a:r>
              <a:rPr lang="fa-IR" dirty="0"/>
              <a:t>سن 35 سال یا بالاتر و عدم بارداری پس از 6 ماه اقدام به بارداری </a:t>
            </a:r>
          </a:p>
          <a:p>
            <a:pPr marL="0" indent="0">
              <a:buNone/>
            </a:pPr>
            <a:r>
              <a:rPr lang="en-US" dirty="0"/>
              <a:t>-</a:t>
            </a:r>
            <a:r>
              <a:rPr lang="fa-IR" dirty="0"/>
              <a:t>سن 37 سال یا بالاتر بدون فرزند یا خواهان فرزند </a:t>
            </a:r>
          </a:p>
          <a:p>
            <a:pPr marL="0" indent="0">
              <a:buNone/>
            </a:pPr>
            <a:r>
              <a:rPr lang="en-US" dirty="0"/>
              <a:t>-</a:t>
            </a:r>
            <a:r>
              <a:rPr lang="fa-IR" dirty="0"/>
              <a:t>سابقه استفاده از روش های کمک باروری/ اقدامات درمانی ناباروری </a:t>
            </a:r>
          </a:p>
          <a:p>
            <a:pPr marL="0" indent="0">
              <a:buNone/>
            </a:pPr>
            <a:r>
              <a:rPr lang="en-US" dirty="0"/>
              <a:t>-</a:t>
            </a:r>
            <a:r>
              <a:rPr lang="fa-IR" dirty="0"/>
              <a:t>سابقه سقط مکرر </a:t>
            </a:r>
          </a:p>
          <a:p>
            <a:pPr marL="0" indent="0">
              <a:buNone/>
            </a:pPr>
            <a:r>
              <a:rPr lang="en-US" dirty="0"/>
              <a:t>-</a:t>
            </a:r>
            <a:r>
              <a:rPr lang="fa-IR" dirty="0"/>
              <a:t>سابقه فامیلی نارسایی زودرس تخمدان </a:t>
            </a:r>
            <a:r>
              <a:rPr lang="en-US" dirty="0"/>
              <a:t>)</a:t>
            </a:r>
            <a:r>
              <a:rPr lang="fa-IR" dirty="0"/>
              <a:t>یائسگی قبل از سن 40 سالگی</a:t>
            </a:r>
            <a:r>
              <a:rPr lang="en-US" dirty="0"/>
              <a:t>(</a:t>
            </a:r>
            <a:endParaRPr lang="fa-IR" dirty="0"/>
          </a:p>
          <a:p>
            <a:pPr marL="0" indent="0">
              <a:buNone/>
            </a:pPr>
            <a:r>
              <a:rPr lang="en-US" dirty="0"/>
              <a:t>-</a:t>
            </a:r>
            <a:r>
              <a:rPr lang="fa-IR" dirty="0"/>
              <a:t>مشکوک به ناباروری</a:t>
            </a:r>
          </a:p>
          <a:p>
            <a:r>
              <a:rPr lang="fa-IR" dirty="0"/>
              <a:t>ارایه آموزش های لازم در صورت وجود عوامل مستعد کننده </a:t>
            </a:r>
            <a:endParaRPr lang="en-US" dirty="0"/>
          </a:p>
          <a:p>
            <a:r>
              <a:rPr lang="fa-IR" dirty="0"/>
              <a:t>ارجاع به پزشک یا ماما مراقب با توصیه به مراجعه زوج</a:t>
            </a:r>
          </a:p>
          <a:p>
            <a:r>
              <a:rPr lang="fa-IR" dirty="0"/>
              <a:t>پیگیری یک ماه بعد</a:t>
            </a:r>
            <a:endParaRPr lang="en-US" dirty="0"/>
          </a:p>
        </p:txBody>
      </p:sp>
      <p:sp>
        <p:nvSpPr>
          <p:cNvPr id="4" name="Slide Number Placeholder 3">
            <a:extLst>
              <a:ext uri="{FF2B5EF4-FFF2-40B4-BE49-F238E27FC236}">
                <a16:creationId xmlns:a16="http://schemas.microsoft.com/office/drawing/2014/main" id="{46D28961-2000-495F-8EB8-DBC1E76FFB0E}"/>
              </a:ext>
            </a:extLst>
          </p:cNvPr>
          <p:cNvSpPr>
            <a:spLocks noGrp="1"/>
          </p:cNvSpPr>
          <p:nvPr>
            <p:ph type="sldNum" sz="quarter" idx="12"/>
          </p:nvPr>
        </p:nvSpPr>
        <p:spPr/>
        <p:txBody>
          <a:bodyPr/>
          <a:lstStyle/>
          <a:p>
            <a:fld id="{EA7B37B6-0A66-4207-A368-AE4072E7BD0D}" type="slidenum">
              <a:rPr lang="en-US" smtClean="0"/>
              <a:t>22</a:t>
            </a:fld>
            <a:endParaRPr lang="en-US"/>
          </a:p>
        </p:txBody>
      </p:sp>
    </p:spTree>
    <p:extLst>
      <p:ext uri="{BB962C8B-B14F-4D97-AF65-F5344CB8AC3E}">
        <p14:creationId xmlns:p14="http://schemas.microsoft.com/office/powerpoint/2010/main" val="549324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B3256-7FB4-48D4-9B18-ACF8A6BBE5BB}"/>
              </a:ext>
            </a:extLst>
          </p:cNvPr>
          <p:cNvSpPr>
            <a:spLocks noGrp="1"/>
          </p:cNvSpPr>
          <p:nvPr>
            <p:ph type="title"/>
          </p:nvPr>
        </p:nvSpPr>
        <p:spPr>
          <a:xfrm>
            <a:off x="838200" y="365126"/>
            <a:ext cx="10515600" cy="858764"/>
          </a:xfrm>
        </p:spPr>
        <p:txBody>
          <a:bodyPr>
            <a:normAutofit/>
          </a:bodyPr>
          <a:lstStyle/>
          <a:p>
            <a:r>
              <a:rPr lang="fa-IR" sz="4000" dirty="0">
                <a:solidFill>
                  <a:srgbClr val="FF0000"/>
                </a:solidFill>
              </a:rPr>
              <a:t>سندرم تخمدان پلی کیستیک</a:t>
            </a:r>
            <a:endParaRPr lang="en-US" sz="4000" dirty="0">
              <a:solidFill>
                <a:srgbClr val="FF0000"/>
              </a:solidFill>
            </a:endParaRPr>
          </a:p>
        </p:txBody>
      </p:sp>
      <p:sp>
        <p:nvSpPr>
          <p:cNvPr id="3" name="Content Placeholder 2">
            <a:extLst>
              <a:ext uri="{FF2B5EF4-FFF2-40B4-BE49-F238E27FC236}">
                <a16:creationId xmlns:a16="http://schemas.microsoft.com/office/drawing/2014/main" id="{FFBBA424-658E-48AB-80C5-EED7DBAA83F1}"/>
              </a:ext>
            </a:extLst>
          </p:cNvPr>
          <p:cNvSpPr>
            <a:spLocks noGrp="1"/>
          </p:cNvSpPr>
          <p:nvPr>
            <p:ph idx="1"/>
          </p:nvPr>
        </p:nvSpPr>
        <p:spPr>
          <a:xfrm>
            <a:off x="838199" y="1223889"/>
            <a:ext cx="10894255" cy="5268986"/>
          </a:xfrm>
        </p:spPr>
        <p:txBody>
          <a:bodyPr>
            <a:normAutofit/>
          </a:bodyPr>
          <a:lstStyle/>
          <a:p>
            <a:r>
              <a:rPr lang="fa-IR" dirty="0"/>
              <a:t>وجود دو علامت از علایم و نشانه ها :</a:t>
            </a:r>
          </a:p>
          <a:p>
            <a:pPr marL="0" indent="0">
              <a:buNone/>
            </a:pPr>
            <a:r>
              <a:rPr lang="en-US" dirty="0"/>
              <a:t>-</a:t>
            </a:r>
            <a:r>
              <a:rPr lang="fa-IR" dirty="0"/>
              <a:t>بی نظمی قاعدگی یا فاصله بین قاعدگی 35 روز و بیشتر یا کمتر از 21 روز</a:t>
            </a:r>
          </a:p>
          <a:p>
            <a:pPr marL="0" indent="0">
              <a:buNone/>
            </a:pPr>
            <a:r>
              <a:rPr lang="en-US" dirty="0"/>
              <a:t>-</a:t>
            </a:r>
            <a:r>
              <a:rPr lang="fa-IR" dirty="0"/>
              <a:t>عدم قاعدگی بیش از شش ماه </a:t>
            </a:r>
          </a:p>
          <a:p>
            <a:pPr marL="0" indent="0">
              <a:buNone/>
            </a:pPr>
            <a:r>
              <a:rPr lang="en-US" dirty="0"/>
              <a:t>-</a:t>
            </a:r>
            <a:r>
              <a:rPr lang="fa-IR" dirty="0"/>
              <a:t>نمایه توده بدنی مساوی یا بیش از 25 </a:t>
            </a:r>
          </a:p>
          <a:p>
            <a:pPr marL="0" indent="0">
              <a:buNone/>
            </a:pPr>
            <a:r>
              <a:rPr lang="en-US" dirty="0"/>
              <a:t>-</a:t>
            </a:r>
            <a:r>
              <a:rPr lang="fa-IR" dirty="0"/>
              <a:t>علائم هیپرآندروژنیسم </a:t>
            </a:r>
            <a:r>
              <a:rPr lang="en-US" dirty="0"/>
              <a:t>)</a:t>
            </a:r>
            <a:r>
              <a:rPr lang="fa-IR" dirty="0"/>
              <a:t>رشد موهای زاید در بدن، آکنه، طاسی مردانه</a:t>
            </a:r>
            <a:r>
              <a:rPr lang="en-US" dirty="0"/>
              <a:t>(</a:t>
            </a:r>
            <a:endParaRPr lang="fa-IR" dirty="0"/>
          </a:p>
          <a:p>
            <a:r>
              <a:rPr lang="fa-IR" dirty="0"/>
              <a:t>نیازمند بررسی از نظر سندرم تخمدان پلی کیستیک</a:t>
            </a:r>
          </a:p>
          <a:p>
            <a:r>
              <a:rPr lang="fa-IR" dirty="0"/>
              <a:t>آموزش در خصوص تاثیر سندرم تخمدان پلی کیستیک بر باروری و اصلاح سبک زندگی </a:t>
            </a:r>
            <a:endParaRPr lang="en-US" dirty="0"/>
          </a:p>
          <a:p>
            <a:r>
              <a:rPr lang="fa-IR" dirty="0"/>
              <a:t>ارایه بسته آموزشی </a:t>
            </a:r>
            <a:endParaRPr lang="en-US" dirty="0"/>
          </a:p>
          <a:p>
            <a:r>
              <a:rPr lang="fa-IR" dirty="0"/>
              <a:t>ارجاع به پزشک یا ماما مراقب و توصیه به مراجعه زوج </a:t>
            </a:r>
            <a:endParaRPr lang="en-US" dirty="0"/>
          </a:p>
          <a:p>
            <a:r>
              <a:rPr lang="fa-IR" dirty="0"/>
              <a:t>پیگیری سه ماه بعد</a:t>
            </a:r>
            <a:endParaRPr lang="en-US" dirty="0"/>
          </a:p>
        </p:txBody>
      </p:sp>
      <p:sp>
        <p:nvSpPr>
          <p:cNvPr id="4" name="Slide Number Placeholder 3">
            <a:extLst>
              <a:ext uri="{FF2B5EF4-FFF2-40B4-BE49-F238E27FC236}">
                <a16:creationId xmlns:a16="http://schemas.microsoft.com/office/drawing/2014/main" id="{1B4B013F-D901-47D1-862B-621D2DC3650E}"/>
              </a:ext>
            </a:extLst>
          </p:cNvPr>
          <p:cNvSpPr>
            <a:spLocks noGrp="1"/>
          </p:cNvSpPr>
          <p:nvPr>
            <p:ph type="sldNum" sz="quarter" idx="12"/>
          </p:nvPr>
        </p:nvSpPr>
        <p:spPr/>
        <p:txBody>
          <a:bodyPr/>
          <a:lstStyle/>
          <a:p>
            <a:fld id="{EA7B37B6-0A66-4207-A368-AE4072E7BD0D}" type="slidenum">
              <a:rPr lang="en-US" smtClean="0"/>
              <a:t>23</a:t>
            </a:fld>
            <a:endParaRPr lang="en-US"/>
          </a:p>
        </p:txBody>
      </p:sp>
    </p:spTree>
    <p:extLst>
      <p:ext uri="{BB962C8B-B14F-4D97-AF65-F5344CB8AC3E}">
        <p14:creationId xmlns:p14="http://schemas.microsoft.com/office/powerpoint/2010/main" val="2278305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65150-E49B-4BF8-9A46-1EE3161E8D60}"/>
              </a:ext>
            </a:extLst>
          </p:cNvPr>
          <p:cNvSpPr>
            <a:spLocks noGrp="1"/>
          </p:cNvSpPr>
          <p:nvPr>
            <p:ph type="title"/>
          </p:nvPr>
        </p:nvSpPr>
        <p:spPr>
          <a:xfrm>
            <a:off x="838200" y="365125"/>
            <a:ext cx="10515600" cy="900967"/>
          </a:xfrm>
        </p:spPr>
        <p:txBody>
          <a:bodyPr/>
          <a:lstStyle/>
          <a:p>
            <a:r>
              <a:rPr lang="fa-IR" dirty="0">
                <a:solidFill>
                  <a:srgbClr val="FF0000"/>
                </a:solidFill>
              </a:rPr>
              <a:t>اندومتریوز</a:t>
            </a:r>
            <a:endParaRPr lang="en-US" dirty="0">
              <a:solidFill>
                <a:srgbClr val="FF0000"/>
              </a:solidFill>
            </a:endParaRPr>
          </a:p>
        </p:txBody>
      </p:sp>
      <p:sp>
        <p:nvSpPr>
          <p:cNvPr id="3" name="Content Placeholder 2">
            <a:extLst>
              <a:ext uri="{FF2B5EF4-FFF2-40B4-BE49-F238E27FC236}">
                <a16:creationId xmlns:a16="http://schemas.microsoft.com/office/drawing/2014/main" id="{8467028A-6B5E-48C2-B7C6-2A8FFEEB9FD6}"/>
              </a:ext>
            </a:extLst>
          </p:cNvPr>
          <p:cNvSpPr>
            <a:spLocks noGrp="1"/>
          </p:cNvSpPr>
          <p:nvPr>
            <p:ph idx="1"/>
          </p:nvPr>
        </p:nvSpPr>
        <p:spPr>
          <a:xfrm>
            <a:off x="838200" y="1266092"/>
            <a:ext cx="10515600" cy="4910871"/>
          </a:xfrm>
        </p:spPr>
        <p:txBody>
          <a:bodyPr>
            <a:normAutofit fontScale="92500" lnSpcReduction="10000"/>
          </a:bodyPr>
          <a:lstStyle/>
          <a:p>
            <a:r>
              <a:rPr lang="fa-IR" dirty="0"/>
              <a:t>وجود دو علامت از علائم و نشانه ها :</a:t>
            </a:r>
          </a:p>
          <a:p>
            <a:pPr marL="0" indent="0">
              <a:buNone/>
            </a:pPr>
            <a:r>
              <a:rPr lang="en-US" dirty="0"/>
              <a:t>-</a:t>
            </a:r>
            <a:r>
              <a:rPr lang="fa-IR" dirty="0"/>
              <a:t>دیسمنوره شدید و پیشرونده </a:t>
            </a:r>
          </a:p>
          <a:p>
            <a:pPr marL="0" indent="0">
              <a:buNone/>
            </a:pPr>
            <a:r>
              <a:rPr lang="en-US" dirty="0"/>
              <a:t>-</a:t>
            </a:r>
            <a:r>
              <a:rPr lang="fa-IR" dirty="0"/>
              <a:t>دفع ادرار، مدفوع دردناک یا همراه با خون </a:t>
            </a:r>
          </a:p>
          <a:p>
            <a:pPr marL="0" indent="0">
              <a:buNone/>
            </a:pPr>
            <a:r>
              <a:rPr lang="en-US" dirty="0"/>
              <a:t>-</a:t>
            </a:r>
            <a:r>
              <a:rPr lang="fa-IR" dirty="0"/>
              <a:t>درد هنگام نزدیکی </a:t>
            </a:r>
          </a:p>
          <a:p>
            <a:pPr marL="0" indent="0">
              <a:buNone/>
            </a:pPr>
            <a:r>
              <a:rPr lang="en-US" dirty="0"/>
              <a:t>-</a:t>
            </a:r>
            <a:r>
              <a:rPr lang="fa-IR" dirty="0"/>
              <a:t>لکه بینی یا خونریزی بین قاعدگی </a:t>
            </a:r>
          </a:p>
          <a:p>
            <a:pPr marL="0" indent="0">
              <a:buNone/>
            </a:pPr>
            <a:r>
              <a:rPr lang="en-US" dirty="0"/>
              <a:t>-</a:t>
            </a:r>
            <a:r>
              <a:rPr lang="fa-IR" dirty="0"/>
              <a:t>حجم زیاد خونریزی با دفع لخته </a:t>
            </a:r>
          </a:p>
          <a:p>
            <a:r>
              <a:rPr lang="fa-IR" dirty="0"/>
              <a:t>نیازمند بررسی از</a:t>
            </a:r>
            <a:r>
              <a:rPr lang="en-US" dirty="0"/>
              <a:t> </a:t>
            </a:r>
            <a:r>
              <a:rPr lang="fa-IR" dirty="0"/>
              <a:t>نظر اندومتریوز</a:t>
            </a:r>
          </a:p>
          <a:p>
            <a:r>
              <a:rPr lang="fa-IR" dirty="0"/>
              <a:t>آموزش در خصوص تاثیر اندومتریوز بر باروری و اصلاح سبک زندگی </a:t>
            </a:r>
          </a:p>
          <a:p>
            <a:r>
              <a:rPr lang="fa-IR" dirty="0"/>
              <a:t>ارایه بسته آموزشی </a:t>
            </a:r>
          </a:p>
          <a:p>
            <a:r>
              <a:rPr lang="fa-IR" dirty="0"/>
              <a:t>ارجاع به پزشک یا ماما مراقب و توصیه به مراجعه زوج </a:t>
            </a:r>
          </a:p>
          <a:p>
            <a:r>
              <a:rPr lang="fa-IR" dirty="0"/>
              <a:t>پیگیری سه ماه بعد</a:t>
            </a:r>
            <a:endParaRPr lang="en-US" dirty="0"/>
          </a:p>
        </p:txBody>
      </p:sp>
      <p:sp>
        <p:nvSpPr>
          <p:cNvPr id="4" name="Slide Number Placeholder 3">
            <a:extLst>
              <a:ext uri="{FF2B5EF4-FFF2-40B4-BE49-F238E27FC236}">
                <a16:creationId xmlns:a16="http://schemas.microsoft.com/office/drawing/2014/main" id="{0F37A8C1-0A1E-41C1-8B31-6F580BE8015D}"/>
              </a:ext>
            </a:extLst>
          </p:cNvPr>
          <p:cNvSpPr>
            <a:spLocks noGrp="1"/>
          </p:cNvSpPr>
          <p:nvPr>
            <p:ph type="sldNum" sz="quarter" idx="12"/>
          </p:nvPr>
        </p:nvSpPr>
        <p:spPr/>
        <p:txBody>
          <a:bodyPr/>
          <a:lstStyle/>
          <a:p>
            <a:fld id="{EA7B37B6-0A66-4207-A368-AE4072E7BD0D}" type="slidenum">
              <a:rPr lang="en-US" smtClean="0"/>
              <a:t>24</a:t>
            </a:fld>
            <a:endParaRPr lang="en-US"/>
          </a:p>
        </p:txBody>
      </p:sp>
    </p:spTree>
    <p:extLst>
      <p:ext uri="{BB962C8B-B14F-4D97-AF65-F5344CB8AC3E}">
        <p14:creationId xmlns:p14="http://schemas.microsoft.com/office/powerpoint/2010/main" val="4118402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7577-C9CD-4599-BA8D-9ECD17A944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D553CD-BA96-452A-9E77-EFFE51047132}"/>
              </a:ext>
            </a:extLst>
          </p:cNvPr>
          <p:cNvSpPr>
            <a:spLocks noGrp="1"/>
          </p:cNvSpPr>
          <p:nvPr>
            <p:ph idx="1"/>
          </p:nvPr>
        </p:nvSpPr>
        <p:spPr>
          <a:xfrm>
            <a:off x="379828" y="1825625"/>
            <a:ext cx="11254154" cy="4667250"/>
          </a:xfrm>
        </p:spPr>
        <p:txBody>
          <a:bodyPr>
            <a:normAutofit fontScale="92500" lnSpcReduction="10000"/>
          </a:bodyPr>
          <a:lstStyle/>
          <a:p>
            <a:r>
              <a:rPr lang="fa-IR" dirty="0"/>
              <a:t>دارای یک یا چند عامل از عوامل زیر:</a:t>
            </a:r>
          </a:p>
          <a:p>
            <a:r>
              <a:rPr lang="fa-IR" dirty="0"/>
              <a:t>عدم فرزندآوری پس از گذشت حداقل یکسال از ازدواج </a:t>
            </a:r>
          </a:p>
          <a:p>
            <a:r>
              <a:rPr lang="fa-IR" dirty="0"/>
              <a:t>مصرف سیگار/ قلیان/ الکل/ مواد مخدر/ داروهای بدنسازی/ هورمون تستوسترون در خود یا همسر</a:t>
            </a:r>
          </a:p>
          <a:p>
            <a:r>
              <a:rPr lang="fa-IR" dirty="0"/>
              <a:t>شغل اثرگذار بر باروری در خود یا همسر </a:t>
            </a:r>
          </a:p>
          <a:p>
            <a:r>
              <a:rPr lang="fa-IR" dirty="0"/>
              <a:t>نمایه توده بدنی کمتر از 19 یا مساوی یا بیش از 25</a:t>
            </a:r>
          </a:p>
          <a:p>
            <a:r>
              <a:rPr lang="fa-IR" dirty="0"/>
              <a:t>دارای عامل مستعدکننده ناباروری</a:t>
            </a:r>
          </a:p>
          <a:p>
            <a:r>
              <a:rPr lang="fa-IR" dirty="0"/>
              <a:t>آموزش در زمینه تاثیر عامل مستعد کننده بر باروری و راه های کاهش آن</a:t>
            </a:r>
          </a:p>
          <a:p>
            <a:r>
              <a:rPr lang="fa-IR" dirty="0"/>
              <a:t>آموزش فرد در مورد فوائد بارداری و فرزندآوری </a:t>
            </a:r>
          </a:p>
          <a:p>
            <a:r>
              <a:rPr lang="fa-IR" dirty="0"/>
              <a:t>ارائه بسته آموزشی</a:t>
            </a:r>
          </a:p>
          <a:p>
            <a:r>
              <a:rPr lang="fa-IR" dirty="0"/>
              <a:t>پیگیری شش ماه بعد</a:t>
            </a:r>
            <a:endParaRPr lang="en-US" dirty="0"/>
          </a:p>
        </p:txBody>
      </p:sp>
      <p:sp>
        <p:nvSpPr>
          <p:cNvPr id="4" name="Slide Number Placeholder 3">
            <a:extLst>
              <a:ext uri="{FF2B5EF4-FFF2-40B4-BE49-F238E27FC236}">
                <a16:creationId xmlns:a16="http://schemas.microsoft.com/office/drawing/2014/main" id="{2A9AEDD7-B2A5-407A-8793-02A56834B333}"/>
              </a:ext>
            </a:extLst>
          </p:cNvPr>
          <p:cNvSpPr>
            <a:spLocks noGrp="1"/>
          </p:cNvSpPr>
          <p:nvPr>
            <p:ph type="sldNum" sz="quarter" idx="12"/>
          </p:nvPr>
        </p:nvSpPr>
        <p:spPr/>
        <p:txBody>
          <a:bodyPr/>
          <a:lstStyle/>
          <a:p>
            <a:fld id="{EA7B37B6-0A66-4207-A368-AE4072E7BD0D}" type="slidenum">
              <a:rPr lang="en-US" smtClean="0"/>
              <a:t>25</a:t>
            </a:fld>
            <a:endParaRPr lang="en-US"/>
          </a:p>
        </p:txBody>
      </p:sp>
    </p:spTree>
    <p:extLst>
      <p:ext uri="{BB962C8B-B14F-4D97-AF65-F5344CB8AC3E}">
        <p14:creationId xmlns:p14="http://schemas.microsoft.com/office/powerpoint/2010/main" val="822201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9393-19E5-4E71-9EC4-A8EBC55261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0524AC-4D39-482F-BB69-E1F96E907EA8}"/>
              </a:ext>
            </a:extLst>
          </p:cNvPr>
          <p:cNvSpPr>
            <a:spLocks noGrp="1"/>
          </p:cNvSpPr>
          <p:nvPr>
            <p:ph idx="1"/>
          </p:nvPr>
        </p:nvSpPr>
        <p:spPr/>
        <p:txBody>
          <a:bodyPr/>
          <a:lstStyle/>
          <a:p>
            <a:r>
              <a:rPr lang="fa-IR" dirty="0"/>
              <a:t>طبیعی بودن همه موارد فوق</a:t>
            </a:r>
          </a:p>
          <a:p>
            <a:r>
              <a:rPr lang="fa-IR" dirty="0"/>
              <a:t>بدون مشکل</a:t>
            </a:r>
          </a:p>
          <a:p>
            <a:r>
              <a:rPr lang="fa-IR" dirty="0"/>
              <a:t>آموزش سبک زندگی و تغذیه در باروری </a:t>
            </a:r>
          </a:p>
          <a:p>
            <a:r>
              <a:rPr lang="fa-IR" dirty="0"/>
              <a:t>آموزش عوارض روش های جلوگیری از بارداری و سقط عمدی جنین،عواقب تاخیر در فرزندآوری و افزایش فاصله بین موالید</a:t>
            </a:r>
          </a:p>
          <a:p>
            <a:r>
              <a:rPr lang="fa-IR" dirty="0"/>
              <a:t>پیگیری یکسال بعد</a:t>
            </a:r>
            <a:endParaRPr lang="en-US" dirty="0"/>
          </a:p>
        </p:txBody>
      </p:sp>
      <p:sp>
        <p:nvSpPr>
          <p:cNvPr id="4" name="Slide Number Placeholder 3">
            <a:extLst>
              <a:ext uri="{FF2B5EF4-FFF2-40B4-BE49-F238E27FC236}">
                <a16:creationId xmlns:a16="http://schemas.microsoft.com/office/drawing/2014/main" id="{9653168A-A38B-4117-ABA5-45F17235945C}"/>
              </a:ext>
            </a:extLst>
          </p:cNvPr>
          <p:cNvSpPr>
            <a:spLocks noGrp="1"/>
          </p:cNvSpPr>
          <p:nvPr>
            <p:ph type="sldNum" sz="quarter" idx="12"/>
          </p:nvPr>
        </p:nvSpPr>
        <p:spPr/>
        <p:txBody>
          <a:bodyPr/>
          <a:lstStyle/>
          <a:p>
            <a:fld id="{EA7B37B6-0A66-4207-A368-AE4072E7BD0D}" type="slidenum">
              <a:rPr lang="en-US" smtClean="0"/>
              <a:t>26</a:t>
            </a:fld>
            <a:endParaRPr lang="en-US"/>
          </a:p>
        </p:txBody>
      </p:sp>
    </p:spTree>
    <p:extLst>
      <p:ext uri="{BB962C8B-B14F-4D97-AF65-F5344CB8AC3E}">
        <p14:creationId xmlns:p14="http://schemas.microsoft.com/office/powerpoint/2010/main" val="1893661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5BFE6-34D4-4D14-920D-2220CBFB5CD7}"/>
              </a:ext>
            </a:extLst>
          </p:cNvPr>
          <p:cNvSpPr>
            <a:spLocks noGrp="1"/>
          </p:cNvSpPr>
          <p:nvPr>
            <p:ph type="title"/>
          </p:nvPr>
        </p:nvSpPr>
        <p:spPr>
          <a:xfrm>
            <a:off x="838200" y="365125"/>
            <a:ext cx="10515600" cy="999441"/>
          </a:xfrm>
        </p:spPr>
        <p:txBody>
          <a:bodyPr/>
          <a:lstStyle/>
          <a:p>
            <a:r>
              <a:rPr lang="fa-IR" b="1" dirty="0"/>
              <a:t> </a:t>
            </a:r>
            <a:r>
              <a:rPr lang="fa-IR" b="1" dirty="0">
                <a:solidFill>
                  <a:srgbClr val="FF0000"/>
                </a:solidFill>
              </a:rPr>
              <a:t>ارزیابی، طبقه بندی و اقدام ویژه دختران مجرد</a:t>
            </a:r>
            <a:endParaRPr lang="en-US" dirty="0">
              <a:solidFill>
                <a:srgbClr val="FF0000"/>
              </a:solidFill>
            </a:endParaRPr>
          </a:p>
        </p:txBody>
      </p:sp>
      <p:sp>
        <p:nvSpPr>
          <p:cNvPr id="3" name="Content Placeholder 2">
            <a:extLst>
              <a:ext uri="{FF2B5EF4-FFF2-40B4-BE49-F238E27FC236}">
                <a16:creationId xmlns:a16="http://schemas.microsoft.com/office/drawing/2014/main" id="{DD068A29-5C11-4713-AF6C-7CA21E90B8B4}"/>
              </a:ext>
            </a:extLst>
          </p:cNvPr>
          <p:cNvSpPr>
            <a:spLocks noGrp="1"/>
          </p:cNvSpPr>
          <p:nvPr>
            <p:ph idx="1"/>
          </p:nvPr>
        </p:nvSpPr>
        <p:spPr>
          <a:xfrm>
            <a:off x="838200" y="1364566"/>
            <a:ext cx="10515600" cy="4812397"/>
          </a:xfrm>
        </p:spPr>
        <p:txBody>
          <a:bodyPr>
            <a:normAutofit fontScale="92500"/>
          </a:bodyPr>
          <a:lstStyle/>
          <a:p>
            <a:r>
              <a:rPr lang="fa-IR" dirty="0"/>
              <a:t>وجود 2 علامت از علایم و نشانه ها :</a:t>
            </a:r>
          </a:p>
          <a:p>
            <a:pPr marL="0" indent="0">
              <a:buNone/>
            </a:pPr>
            <a:r>
              <a:rPr lang="fa-IR" dirty="0"/>
              <a:t>-بی نظمی قاعدگی یا فاصله بین قاعدگی 35 روز و بیشتر یا کمتر از 21 روز</a:t>
            </a:r>
          </a:p>
          <a:p>
            <a:pPr marL="0" indent="0">
              <a:buNone/>
            </a:pPr>
            <a:r>
              <a:rPr lang="fa-IR" dirty="0"/>
              <a:t>-عدم قاعدگی بیش از شش ماه </a:t>
            </a:r>
          </a:p>
          <a:p>
            <a:pPr marL="0" indent="0">
              <a:buNone/>
            </a:pPr>
            <a:r>
              <a:rPr lang="fa-IR" dirty="0"/>
              <a:t>-نمایه توده بدنی مساوی یا بیش از 25 </a:t>
            </a:r>
          </a:p>
          <a:p>
            <a:pPr marL="0" indent="0">
              <a:buNone/>
            </a:pPr>
            <a:r>
              <a:rPr lang="fa-IR" dirty="0"/>
              <a:t>-علائم هیپرآندروژنیسم (رشد موهای زاید در بدن، آکنه، طاسی مردانه)</a:t>
            </a:r>
          </a:p>
          <a:p>
            <a:r>
              <a:rPr lang="fa-IR" dirty="0"/>
              <a:t>نیازمند بررسی ازنظر سندرم تخمدان پلی کیستیک</a:t>
            </a:r>
          </a:p>
          <a:p>
            <a:r>
              <a:rPr lang="fa-IR" dirty="0"/>
              <a:t>آموزش در خصوص تاثیر سندرم تخمدان پلی کیستیک بر باروری و اصلاح سبک زندگی</a:t>
            </a:r>
          </a:p>
          <a:p>
            <a:r>
              <a:rPr lang="fa-IR" dirty="0"/>
              <a:t> ارایه بسته آموزشی </a:t>
            </a:r>
          </a:p>
          <a:p>
            <a:r>
              <a:rPr lang="fa-IR" dirty="0"/>
              <a:t>ارجاع به پزشک یا ماما مراقب</a:t>
            </a:r>
          </a:p>
          <a:p>
            <a:r>
              <a:rPr lang="fa-IR" dirty="0"/>
              <a:t>پیگیری سه ماه بعد</a:t>
            </a:r>
            <a:endParaRPr lang="en-US" dirty="0"/>
          </a:p>
        </p:txBody>
      </p:sp>
      <p:sp>
        <p:nvSpPr>
          <p:cNvPr id="4" name="Slide Number Placeholder 3">
            <a:extLst>
              <a:ext uri="{FF2B5EF4-FFF2-40B4-BE49-F238E27FC236}">
                <a16:creationId xmlns:a16="http://schemas.microsoft.com/office/drawing/2014/main" id="{C5909988-F5B3-4489-9957-34A7EB41540C}"/>
              </a:ext>
            </a:extLst>
          </p:cNvPr>
          <p:cNvSpPr>
            <a:spLocks noGrp="1"/>
          </p:cNvSpPr>
          <p:nvPr>
            <p:ph type="sldNum" sz="quarter" idx="12"/>
          </p:nvPr>
        </p:nvSpPr>
        <p:spPr/>
        <p:txBody>
          <a:bodyPr/>
          <a:lstStyle/>
          <a:p>
            <a:fld id="{EA7B37B6-0A66-4207-A368-AE4072E7BD0D}" type="slidenum">
              <a:rPr lang="en-US" smtClean="0"/>
              <a:t>27</a:t>
            </a:fld>
            <a:endParaRPr lang="en-US"/>
          </a:p>
        </p:txBody>
      </p:sp>
    </p:spTree>
    <p:extLst>
      <p:ext uri="{BB962C8B-B14F-4D97-AF65-F5344CB8AC3E}">
        <p14:creationId xmlns:p14="http://schemas.microsoft.com/office/powerpoint/2010/main" val="1467230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ECB6-9798-4ABA-875A-80FDF45CE9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ED0DA9-3968-4A25-A1CD-0E12DFB9336A}"/>
              </a:ext>
            </a:extLst>
          </p:cNvPr>
          <p:cNvSpPr>
            <a:spLocks noGrp="1"/>
          </p:cNvSpPr>
          <p:nvPr>
            <p:ph idx="1"/>
          </p:nvPr>
        </p:nvSpPr>
        <p:spPr>
          <a:xfrm>
            <a:off x="838200" y="1252025"/>
            <a:ext cx="10515600" cy="5240850"/>
          </a:xfrm>
        </p:spPr>
        <p:txBody>
          <a:bodyPr>
            <a:normAutofit/>
          </a:bodyPr>
          <a:lstStyle/>
          <a:p>
            <a:r>
              <a:rPr lang="fa-IR" dirty="0"/>
              <a:t>وجود دو علامت از علائم و نشانه ها :</a:t>
            </a:r>
          </a:p>
          <a:p>
            <a:pPr marL="0" indent="0">
              <a:buNone/>
            </a:pPr>
            <a:r>
              <a:rPr lang="fa-IR" dirty="0"/>
              <a:t>-دیسمنوره شدید و پیشرونده </a:t>
            </a:r>
          </a:p>
          <a:p>
            <a:pPr marL="0" indent="0">
              <a:buNone/>
            </a:pPr>
            <a:r>
              <a:rPr lang="fa-IR" dirty="0"/>
              <a:t>-دفع ادرار/ مدفوع دردناک یا همراه با خون </a:t>
            </a:r>
          </a:p>
          <a:p>
            <a:pPr marL="0" indent="0">
              <a:buNone/>
            </a:pPr>
            <a:r>
              <a:rPr lang="fa-IR" dirty="0"/>
              <a:t>-لکه بینی یا خونریزی بین قاعدگی </a:t>
            </a:r>
          </a:p>
          <a:p>
            <a:pPr marL="0" indent="0">
              <a:buNone/>
            </a:pPr>
            <a:r>
              <a:rPr lang="fa-IR" dirty="0"/>
              <a:t>-حجم زیاد خونریزی با دفع لخته </a:t>
            </a:r>
          </a:p>
          <a:p>
            <a:r>
              <a:rPr lang="fa-IR" dirty="0"/>
              <a:t>نیازمند بررسی از نظر اندومتریوز</a:t>
            </a:r>
          </a:p>
          <a:p>
            <a:r>
              <a:rPr lang="fa-IR" dirty="0"/>
              <a:t>آموزش در خصوص تاثیر اندومتریوز بر باروری و اصلاح سبک زندگی </a:t>
            </a:r>
          </a:p>
          <a:p>
            <a:r>
              <a:rPr lang="fa-IR" dirty="0"/>
              <a:t>ارایه بسته آموزشی</a:t>
            </a:r>
          </a:p>
          <a:p>
            <a:r>
              <a:rPr lang="fa-IR" dirty="0"/>
              <a:t> ارجاع به پزشک یا ماما مراقب </a:t>
            </a:r>
          </a:p>
          <a:p>
            <a:r>
              <a:rPr lang="fa-IR" dirty="0"/>
              <a:t>پیگیری سه ماه بعد</a:t>
            </a:r>
          </a:p>
          <a:p>
            <a:endParaRPr lang="en-US" dirty="0"/>
          </a:p>
        </p:txBody>
      </p:sp>
      <p:sp>
        <p:nvSpPr>
          <p:cNvPr id="4" name="Slide Number Placeholder 3">
            <a:extLst>
              <a:ext uri="{FF2B5EF4-FFF2-40B4-BE49-F238E27FC236}">
                <a16:creationId xmlns:a16="http://schemas.microsoft.com/office/drawing/2014/main" id="{AE07CAAA-884C-4589-A45E-FFDBD922A8DF}"/>
              </a:ext>
            </a:extLst>
          </p:cNvPr>
          <p:cNvSpPr>
            <a:spLocks noGrp="1"/>
          </p:cNvSpPr>
          <p:nvPr>
            <p:ph type="sldNum" sz="quarter" idx="12"/>
          </p:nvPr>
        </p:nvSpPr>
        <p:spPr/>
        <p:txBody>
          <a:bodyPr/>
          <a:lstStyle/>
          <a:p>
            <a:fld id="{EA7B37B6-0A66-4207-A368-AE4072E7BD0D}" type="slidenum">
              <a:rPr lang="en-US" smtClean="0"/>
              <a:t>28</a:t>
            </a:fld>
            <a:endParaRPr lang="en-US"/>
          </a:p>
        </p:txBody>
      </p:sp>
    </p:spTree>
    <p:extLst>
      <p:ext uri="{BB962C8B-B14F-4D97-AF65-F5344CB8AC3E}">
        <p14:creationId xmlns:p14="http://schemas.microsoft.com/office/powerpoint/2010/main" val="291790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6F5D3-22E0-4F2B-8D2E-A132EB82C31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65C6042-8EC6-4404-AF0F-E5E1B66C2BCA}"/>
              </a:ext>
            </a:extLst>
          </p:cNvPr>
          <p:cNvSpPr>
            <a:spLocks noGrp="1"/>
          </p:cNvSpPr>
          <p:nvPr>
            <p:ph idx="1"/>
          </p:nvPr>
        </p:nvSpPr>
        <p:spPr>
          <a:xfrm>
            <a:off x="838200" y="1690687"/>
            <a:ext cx="10515600" cy="4802187"/>
          </a:xfrm>
        </p:spPr>
        <p:txBody>
          <a:bodyPr>
            <a:normAutofit/>
          </a:bodyPr>
          <a:lstStyle/>
          <a:p>
            <a:r>
              <a:rPr lang="fa-IR" dirty="0"/>
              <a:t>دارای یک یا چند عامل از عوامل زیر:</a:t>
            </a:r>
          </a:p>
          <a:p>
            <a:pPr marL="0" indent="0">
              <a:buNone/>
            </a:pPr>
            <a:r>
              <a:rPr lang="fa-IR" dirty="0"/>
              <a:t>-مصرف سیگار/ قلیان/ الکل/ مواد مخدر/ داروهای بدنسازی/ هورمون تستوسترون</a:t>
            </a:r>
          </a:p>
          <a:p>
            <a:pPr marL="0" indent="0">
              <a:buNone/>
            </a:pPr>
            <a:r>
              <a:rPr lang="fa-IR" dirty="0"/>
              <a:t>-شغل اثرگذار بر باروری </a:t>
            </a:r>
          </a:p>
          <a:p>
            <a:pPr marL="0" indent="0">
              <a:buNone/>
            </a:pPr>
            <a:r>
              <a:rPr lang="fa-IR" dirty="0"/>
              <a:t>-نمایه توده بدنی کمتر از 19 یا مساوی یا بیش از 25 </a:t>
            </a:r>
          </a:p>
          <a:p>
            <a:r>
              <a:rPr lang="fa-IR" dirty="0"/>
              <a:t>دارای عامل مستعدکننده ناباروری</a:t>
            </a:r>
          </a:p>
          <a:p>
            <a:r>
              <a:rPr lang="fa-IR" dirty="0"/>
              <a:t>آموزش در زمینه تاثیر عامل مستعد کننده بر باروری و راه های کاهش آن</a:t>
            </a:r>
          </a:p>
          <a:p>
            <a:r>
              <a:rPr lang="fa-IR" dirty="0"/>
              <a:t>آموزش فرد در مورد فوائد بارداری و فرزندآوری </a:t>
            </a:r>
          </a:p>
          <a:p>
            <a:r>
              <a:rPr lang="fa-IR" dirty="0"/>
              <a:t>ارائه بسته آموزشی پیگیری شش ماه بعد</a:t>
            </a:r>
            <a:endParaRPr lang="en-US" dirty="0"/>
          </a:p>
        </p:txBody>
      </p:sp>
      <p:sp>
        <p:nvSpPr>
          <p:cNvPr id="4" name="Slide Number Placeholder 3">
            <a:extLst>
              <a:ext uri="{FF2B5EF4-FFF2-40B4-BE49-F238E27FC236}">
                <a16:creationId xmlns:a16="http://schemas.microsoft.com/office/drawing/2014/main" id="{95B4F4D4-A1A2-45FD-9612-863DF7498D0F}"/>
              </a:ext>
            </a:extLst>
          </p:cNvPr>
          <p:cNvSpPr>
            <a:spLocks noGrp="1"/>
          </p:cNvSpPr>
          <p:nvPr>
            <p:ph type="sldNum" sz="quarter" idx="12"/>
          </p:nvPr>
        </p:nvSpPr>
        <p:spPr/>
        <p:txBody>
          <a:bodyPr/>
          <a:lstStyle/>
          <a:p>
            <a:fld id="{EA7B37B6-0A66-4207-A368-AE4072E7BD0D}" type="slidenum">
              <a:rPr lang="en-US" smtClean="0"/>
              <a:t>29</a:t>
            </a:fld>
            <a:endParaRPr lang="en-US"/>
          </a:p>
        </p:txBody>
      </p:sp>
    </p:spTree>
    <p:extLst>
      <p:ext uri="{BB962C8B-B14F-4D97-AF65-F5344CB8AC3E}">
        <p14:creationId xmlns:p14="http://schemas.microsoft.com/office/powerpoint/2010/main" val="382342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B750B-C1A0-4322-BA83-0E8851E65DB4}"/>
              </a:ext>
            </a:extLst>
          </p:cNvPr>
          <p:cNvSpPr>
            <a:spLocks noGrp="1"/>
          </p:cNvSpPr>
          <p:nvPr>
            <p:ph type="title"/>
          </p:nvPr>
        </p:nvSpPr>
        <p:spPr/>
        <p:txBody>
          <a:bodyPr/>
          <a:lstStyle/>
          <a:p>
            <a:r>
              <a:rPr lang="fa-IR" b="1" dirty="0">
                <a:solidFill>
                  <a:srgbClr val="FF0000"/>
                </a:solidFill>
              </a:rPr>
              <a:t>علل ناباروری</a:t>
            </a:r>
            <a:br>
              <a:rPr lang="fa-IR" b="1" dirty="0"/>
            </a:br>
            <a:endParaRPr lang="en-US" dirty="0"/>
          </a:p>
        </p:txBody>
      </p:sp>
      <p:sp>
        <p:nvSpPr>
          <p:cNvPr id="3" name="Content Placeholder 2">
            <a:extLst>
              <a:ext uri="{FF2B5EF4-FFF2-40B4-BE49-F238E27FC236}">
                <a16:creationId xmlns:a16="http://schemas.microsoft.com/office/drawing/2014/main" id="{64785AB9-FE1B-4772-9065-8294C928528C}"/>
              </a:ext>
            </a:extLst>
          </p:cNvPr>
          <p:cNvSpPr>
            <a:spLocks noGrp="1"/>
          </p:cNvSpPr>
          <p:nvPr>
            <p:ph idx="1"/>
          </p:nvPr>
        </p:nvSpPr>
        <p:spPr>
          <a:xfrm>
            <a:off x="647114" y="1111348"/>
            <a:ext cx="10944664" cy="5233181"/>
          </a:xfrm>
        </p:spPr>
        <p:txBody>
          <a:bodyPr>
            <a:normAutofit lnSpcReduction="10000"/>
          </a:bodyPr>
          <a:lstStyle/>
          <a:p>
            <a:pPr algn="r" rtl="1"/>
            <a:r>
              <a:rPr lang="fa-IR" dirty="0"/>
              <a:t>ناباروری ممکن است به دلیل عوامل مختلفی در سیستم تولید مثل مرد یا زن ایجاد شود. با این حال، گاهی دلیل ناباروری مشخص نیست.</a:t>
            </a:r>
          </a:p>
          <a:p>
            <a:r>
              <a:rPr lang="fa-IR" dirty="0"/>
              <a:t> تقریباً در 85 درصد از زوج های نابارور یک علت قابل شناسایی ناباروری تشخیص داده می شود. </a:t>
            </a:r>
          </a:p>
          <a:p>
            <a:r>
              <a:rPr lang="fa-IR" dirty="0"/>
              <a:t>شایع ترین علل ناباروری اختلال در تخمک گذاری، ناباروری با عامل مردانه و بیماری لوله های رحمی است. </a:t>
            </a:r>
          </a:p>
          <a:p>
            <a:r>
              <a:rPr lang="fa-IR" dirty="0"/>
              <a:t>15 درصد باقی مانده از زوج های نابارور؛ ناباروری با علت ناشناخته دارند.</a:t>
            </a:r>
          </a:p>
          <a:p>
            <a:pPr algn="r" rtl="1"/>
            <a:r>
              <a:rPr lang="fa-IR" dirty="0"/>
              <a:t>سبک زندگی و عوامل محیطی مانند سیگار کشیدن و چاقی می توانند بر باروری تأثیر منفی بگذارند. </a:t>
            </a:r>
          </a:p>
          <a:p>
            <a:pPr algn="r" rtl="1"/>
            <a:r>
              <a:rPr lang="fa-IR" dirty="0"/>
              <a:t>اختلالات تخمک گذاری یکی از علل شایع ناباروری را تشکیل می دهند. تقریبا 70 درصد زنان مبتلا به عدم تخمک گذاری، به سندرم تخمدان پلی کیستیک مبتلا هستند.</a:t>
            </a:r>
          </a:p>
          <a:p>
            <a:pPr algn="r" rtl="1"/>
            <a:r>
              <a:rPr lang="fa-IR" dirty="0"/>
              <a:t> ناباروری همچنین می تواند نشانگر یک بیماری مزمن زمینه ای مرتبط با ناباروری باشد.</a:t>
            </a:r>
            <a:endParaRPr lang="en-US" dirty="0"/>
          </a:p>
        </p:txBody>
      </p:sp>
      <p:sp>
        <p:nvSpPr>
          <p:cNvPr id="4" name="Slide Number Placeholder 3">
            <a:extLst>
              <a:ext uri="{FF2B5EF4-FFF2-40B4-BE49-F238E27FC236}">
                <a16:creationId xmlns:a16="http://schemas.microsoft.com/office/drawing/2014/main" id="{0FC51C64-F59E-440F-B130-0D271763296E}"/>
              </a:ext>
            </a:extLst>
          </p:cNvPr>
          <p:cNvSpPr>
            <a:spLocks noGrp="1"/>
          </p:cNvSpPr>
          <p:nvPr>
            <p:ph type="sldNum" sz="quarter" idx="12"/>
          </p:nvPr>
        </p:nvSpPr>
        <p:spPr/>
        <p:txBody>
          <a:bodyPr/>
          <a:lstStyle/>
          <a:p>
            <a:fld id="{EA7B37B6-0A66-4207-A368-AE4072E7BD0D}" type="slidenum">
              <a:rPr lang="en-US" smtClean="0"/>
              <a:t>3</a:t>
            </a:fld>
            <a:endParaRPr lang="en-US"/>
          </a:p>
        </p:txBody>
      </p:sp>
    </p:spTree>
    <p:extLst>
      <p:ext uri="{BB962C8B-B14F-4D97-AF65-F5344CB8AC3E}">
        <p14:creationId xmlns:p14="http://schemas.microsoft.com/office/powerpoint/2010/main" val="3869206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10FA5-A4F8-4234-B447-21DC31AA2B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74CBA40-F739-4C47-81B6-A1652A98C5EE}"/>
              </a:ext>
            </a:extLst>
          </p:cNvPr>
          <p:cNvSpPr>
            <a:spLocks noGrp="1"/>
          </p:cNvSpPr>
          <p:nvPr>
            <p:ph idx="1"/>
          </p:nvPr>
        </p:nvSpPr>
        <p:spPr/>
        <p:txBody>
          <a:bodyPr/>
          <a:lstStyle/>
          <a:p>
            <a:r>
              <a:rPr lang="fa-IR" dirty="0"/>
              <a:t>طبیعی بودن همه موارد فوق</a:t>
            </a:r>
          </a:p>
          <a:p>
            <a:r>
              <a:rPr lang="fa-IR" dirty="0"/>
              <a:t>بدون مشکل</a:t>
            </a:r>
          </a:p>
          <a:p>
            <a:r>
              <a:rPr lang="fa-IR" dirty="0"/>
              <a:t>آموزش سبک زندگی و تغذیه در باروری </a:t>
            </a:r>
          </a:p>
          <a:p>
            <a:r>
              <a:rPr lang="fa-IR" dirty="0"/>
              <a:t>پیگیری یکسال بعد</a:t>
            </a:r>
            <a:endParaRPr lang="en-US" dirty="0"/>
          </a:p>
        </p:txBody>
      </p:sp>
      <p:sp>
        <p:nvSpPr>
          <p:cNvPr id="4" name="Slide Number Placeholder 3">
            <a:extLst>
              <a:ext uri="{FF2B5EF4-FFF2-40B4-BE49-F238E27FC236}">
                <a16:creationId xmlns:a16="http://schemas.microsoft.com/office/drawing/2014/main" id="{31D8DFBE-9D98-4AF8-9029-18084E3FF2AB}"/>
              </a:ext>
            </a:extLst>
          </p:cNvPr>
          <p:cNvSpPr>
            <a:spLocks noGrp="1"/>
          </p:cNvSpPr>
          <p:nvPr>
            <p:ph type="sldNum" sz="quarter" idx="12"/>
          </p:nvPr>
        </p:nvSpPr>
        <p:spPr/>
        <p:txBody>
          <a:bodyPr/>
          <a:lstStyle/>
          <a:p>
            <a:fld id="{EA7B37B6-0A66-4207-A368-AE4072E7BD0D}" type="slidenum">
              <a:rPr lang="en-US" smtClean="0"/>
              <a:t>30</a:t>
            </a:fld>
            <a:endParaRPr lang="en-US"/>
          </a:p>
        </p:txBody>
      </p:sp>
    </p:spTree>
    <p:extLst>
      <p:ext uri="{BB962C8B-B14F-4D97-AF65-F5344CB8AC3E}">
        <p14:creationId xmlns:p14="http://schemas.microsoft.com/office/powerpoint/2010/main" val="22132551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CC840-0520-42A2-8C73-6B2E52401C2A}"/>
              </a:ext>
            </a:extLst>
          </p:cNvPr>
          <p:cNvSpPr>
            <a:spLocks noGrp="1"/>
          </p:cNvSpPr>
          <p:nvPr>
            <p:ph type="title"/>
          </p:nvPr>
        </p:nvSpPr>
        <p:spPr/>
        <p:txBody>
          <a:bodyPr>
            <a:normAutofit/>
          </a:bodyPr>
          <a:lstStyle/>
          <a:p>
            <a:r>
              <a:rPr lang="fa-IR" sz="4000" b="1" dirty="0">
                <a:solidFill>
                  <a:srgbClr val="FF0000"/>
                </a:solidFill>
              </a:rPr>
              <a:t>موارد نیازمند ارجاع به سطح اول_ پزشک/ ماما مراقب</a:t>
            </a:r>
            <a:endParaRPr lang="en-US" sz="4000" dirty="0">
              <a:solidFill>
                <a:srgbClr val="FF0000"/>
              </a:solidFill>
            </a:endParaRPr>
          </a:p>
        </p:txBody>
      </p:sp>
      <p:sp>
        <p:nvSpPr>
          <p:cNvPr id="3" name="Content Placeholder 2">
            <a:extLst>
              <a:ext uri="{FF2B5EF4-FFF2-40B4-BE49-F238E27FC236}">
                <a16:creationId xmlns:a16="http://schemas.microsoft.com/office/drawing/2014/main" id="{7ECFDADB-90F0-475C-8563-8191BAD47243}"/>
              </a:ext>
            </a:extLst>
          </p:cNvPr>
          <p:cNvSpPr>
            <a:spLocks noGrp="1"/>
          </p:cNvSpPr>
          <p:nvPr>
            <p:ph idx="1"/>
          </p:nvPr>
        </p:nvSpPr>
        <p:spPr>
          <a:xfrm>
            <a:off x="838200" y="1825625"/>
            <a:ext cx="10964594" cy="4667250"/>
          </a:xfrm>
        </p:spPr>
        <p:txBody>
          <a:bodyPr>
            <a:normAutofit fontScale="92500" lnSpcReduction="20000"/>
          </a:bodyPr>
          <a:lstStyle/>
          <a:p>
            <a:r>
              <a:rPr lang="fa-IR" dirty="0"/>
              <a:t>زنان متاهل مشکوک به ناباروری (سن زیر 35 سال و عدم بارداری پس از یکسال اقدام به بارداری، سن 35 سال یا بالاتر با عدم بارداری پس از شش ماه اقدام به بارداری، سن 37 سال یا بالاتر بدون فرزند یا خواهان فرزند، سابقه استفاده از روش های کمک باروری/ اقدامات درمانی ناباروری، سابقه سقط مکرر/ سابقه فامیلی نارسایی زودرس تخمدان(یائسگی قبل از سن 40 سالگی)</a:t>
            </a:r>
          </a:p>
          <a:p>
            <a:r>
              <a:rPr lang="fa-IR" dirty="0"/>
              <a:t>زنان متاهل ودختران مجرد نیازمند بررسی ازنظرسندرم تخمدان پلی کیستیک</a:t>
            </a:r>
          </a:p>
          <a:p>
            <a:r>
              <a:rPr lang="fa-IR" dirty="0"/>
              <a:t>زنان متاهل و دختران مجرد نیازمند بررسی ازنظراندومتریوز</a:t>
            </a:r>
          </a:p>
          <a:p>
            <a:r>
              <a:rPr lang="fa-IR" dirty="0"/>
              <a:t>زنان خواهان فرزند </a:t>
            </a:r>
            <a:r>
              <a:rPr lang="fa-IR" b="1" dirty="0"/>
              <a:t>و</a:t>
            </a:r>
            <a:r>
              <a:rPr lang="fa-IR" dirty="0"/>
              <a:t> با سن بالای 39 سال </a:t>
            </a:r>
            <a:r>
              <a:rPr lang="fa-IR" b="1" dirty="0"/>
              <a:t>یا </a:t>
            </a:r>
            <a:r>
              <a:rPr lang="fa-IR" dirty="0"/>
              <a:t>سابقه هیسترکتومی/ سابقه توبکتومی/ سابقه وازکتومی همسر و یا سابقه ناباروری بیش از 4 سال به پزشک</a:t>
            </a:r>
            <a:r>
              <a:rPr lang="fa-IR" b="1" dirty="0"/>
              <a:t> </a:t>
            </a:r>
            <a:r>
              <a:rPr lang="fa-IR" dirty="0"/>
              <a:t>جهت نشان دار کردن و ارجاع به مراکز درمان ناباروری سطح 3 ارجاع می شوند.</a:t>
            </a:r>
          </a:p>
          <a:p>
            <a:r>
              <a:rPr lang="fa-IR" dirty="0"/>
              <a:t>توصیه می گردد زنان متاهل همراه با همسران شان به پزشک یا ماما مراقب مراجعه نمایند. </a:t>
            </a:r>
          </a:p>
          <a:p>
            <a:r>
              <a:rPr lang="fa-IR" dirty="0"/>
              <a:t>درصورتی که فرد سابقه درمان ناباروری دارد خلاصه پرونده وی جهت بررسی توسط پزشک یا ماما مراقب همراه باشد.</a:t>
            </a:r>
            <a:endParaRPr lang="en-US" dirty="0"/>
          </a:p>
        </p:txBody>
      </p:sp>
      <p:sp>
        <p:nvSpPr>
          <p:cNvPr id="4" name="Slide Number Placeholder 3">
            <a:extLst>
              <a:ext uri="{FF2B5EF4-FFF2-40B4-BE49-F238E27FC236}">
                <a16:creationId xmlns:a16="http://schemas.microsoft.com/office/drawing/2014/main" id="{DD1288AD-55D4-40A1-9798-0E85E8E07542}"/>
              </a:ext>
            </a:extLst>
          </p:cNvPr>
          <p:cNvSpPr>
            <a:spLocks noGrp="1"/>
          </p:cNvSpPr>
          <p:nvPr>
            <p:ph type="sldNum" sz="quarter" idx="12"/>
          </p:nvPr>
        </p:nvSpPr>
        <p:spPr/>
        <p:txBody>
          <a:bodyPr/>
          <a:lstStyle/>
          <a:p>
            <a:fld id="{EA7B37B6-0A66-4207-A368-AE4072E7BD0D}" type="slidenum">
              <a:rPr lang="en-US" smtClean="0"/>
              <a:t>31</a:t>
            </a:fld>
            <a:endParaRPr lang="en-US"/>
          </a:p>
        </p:txBody>
      </p:sp>
    </p:spTree>
    <p:extLst>
      <p:ext uri="{BB962C8B-B14F-4D97-AF65-F5344CB8AC3E}">
        <p14:creationId xmlns:p14="http://schemas.microsoft.com/office/powerpoint/2010/main" val="329834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B286C-15F1-4DD7-A829-B4CBE91B8321}"/>
              </a:ext>
            </a:extLst>
          </p:cNvPr>
          <p:cNvSpPr>
            <a:spLocks noGrp="1"/>
          </p:cNvSpPr>
          <p:nvPr>
            <p:ph type="title"/>
          </p:nvPr>
        </p:nvSpPr>
        <p:spPr/>
        <p:txBody>
          <a:bodyPr>
            <a:normAutofit/>
          </a:bodyPr>
          <a:lstStyle/>
          <a:p>
            <a:r>
              <a:rPr lang="fa-IR" sz="3200" b="1" dirty="0">
                <a:solidFill>
                  <a:srgbClr val="FF0000"/>
                </a:solidFill>
              </a:rPr>
              <a:t>ارزیابی، طبقه بندی و اقدام توسط پزشک زن/ ماما مراقب ویژه زنان متاهل</a:t>
            </a:r>
            <a:endParaRPr lang="en-US" sz="3200" dirty="0">
              <a:solidFill>
                <a:srgbClr val="FF0000"/>
              </a:solidFill>
            </a:endParaRPr>
          </a:p>
        </p:txBody>
      </p:sp>
      <p:sp>
        <p:nvSpPr>
          <p:cNvPr id="3" name="Content Placeholder 2">
            <a:extLst>
              <a:ext uri="{FF2B5EF4-FFF2-40B4-BE49-F238E27FC236}">
                <a16:creationId xmlns:a16="http://schemas.microsoft.com/office/drawing/2014/main" id="{F0A4927C-82BC-42CF-AFA5-36BCC4DE5BF2}"/>
              </a:ext>
            </a:extLst>
          </p:cNvPr>
          <p:cNvSpPr>
            <a:spLocks noGrp="1"/>
          </p:cNvSpPr>
          <p:nvPr>
            <p:ph idx="1"/>
          </p:nvPr>
        </p:nvSpPr>
        <p:spPr/>
        <p:txBody>
          <a:bodyPr/>
          <a:lstStyle/>
          <a:p>
            <a:r>
              <a:rPr lang="fa-IR" dirty="0"/>
              <a:t>خانم خواهان فرزند و دارا بودن یک یا چند عامل از عوامل زیر:</a:t>
            </a:r>
          </a:p>
          <a:p>
            <a:pPr marL="0" indent="0">
              <a:buNone/>
            </a:pPr>
            <a:r>
              <a:rPr lang="fa-IR" dirty="0"/>
              <a:t>-زنان با سن بالای 39 سال </a:t>
            </a:r>
          </a:p>
          <a:p>
            <a:pPr marL="0" indent="0">
              <a:buNone/>
            </a:pPr>
            <a:r>
              <a:rPr lang="fa-IR" dirty="0"/>
              <a:t>-با سابقه هیسترکتومی/ سابقه توبکتومی/ سابقه وازکتومی همسر </a:t>
            </a:r>
          </a:p>
          <a:p>
            <a:pPr marL="0" indent="0">
              <a:buNone/>
            </a:pPr>
            <a:r>
              <a:rPr lang="fa-IR" dirty="0"/>
              <a:t>-سابقه ناباروری بیش از 4 سال </a:t>
            </a:r>
          </a:p>
          <a:p>
            <a:r>
              <a:rPr lang="fa-IR" dirty="0"/>
              <a:t>ارجاع مستقیم به سطح3</a:t>
            </a:r>
          </a:p>
          <a:p>
            <a:r>
              <a:rPr lang="fa-IR" dirty="0"/>
              <a:t> نشان دار کردن و ارجاع به سطح 3 توسط پزشک</a:t>
            </a:r>
          </a:p>
          <a:p>
            <a:endParaRPr lang="en-US" dirty="0"/>
          </a:p>
        </p:txBody>
      </p:sp>
      <p:sp>
        <p:nvSpPr>
          <p:cNvPr id="4" name="Slide Number Placeholder 3">
            <a:extLst>
              <a:ext uri="{FF2B5EF4-FFF2-40B4-BE49-F238E27FC236}">
                <a16:creationId xmlns:a16="http://schemas.microsoft.com/office/drawing/2014/main" id="{A89F0404-A021-47F0-A266-21EB1D0BCA06}"/>
              </a:ext>
            </a:extLst>
          </p:cNvPr>
          <p:cNvSpPr>
            <a:spLocks noGrp="1"/>
          </p:cNvSpPr>
          <p:nvPr>
            <p:ph type="sldNum" sz="quarter" idx="12"/>
          </p:nvPr>
        </p:nvSpPr>
        <p:spPr/>
        <p:txBody>
          <a:bodyPr/>
          <a:lstStyle/>
          <a:p>
            <a:fld id="{EA7B37B6-0A66-4207-A368-AE4072E7BD0D}" type="slidenum">
              <a:rPr lang="en-US" smtClean="0"/>
              <a:t>32</a:t>
            </a:fld>
            <a:endParaRPr lang="en-US"/>
          </a:p>
        </p:txBody>
      </p:sp>
    </p:spTree>
    <p:extLst>
      <p:ext uri="{BB962C8B-B14F-4D97-AF65-F5344CB8AC3E}">
        <p14:creationId xmlns:p14="http://schemas.microsoft.com/office/powerpoint/2010/main" val="516013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404C5-D6C3-4A59-907B-3AB10F72235F}"/>
              </a:ext>
            </a:extLst>
          </p:cNvPr>
          <p:cNvSpPr>
            <a:spLocks noGrp="1"/>
          </p:cNvSpPr>
          <p:nvPr>
            <p:ph type="title"/>
          </p:nvPr>
        </p:nvSpPr>
        <p:spPr>
          <a:xfrm>
            <a:off x="838200" y="365125"/>
            <a:ext cx="10515600" cy="1097915"/>
          </a:xfrm>
        </p:spPr>
        <p:txBody>
          <a:bodyPr>
            <a:normAutofit/>
          </a:bodyPr>
          <a:lstStyle/>
          <a:p>
            <a:r>
              <a:rPr lang="fa-IR" sz="3200" b="1" dirty="0">
                <a:solidFill>
                  <a:srgbClr val="FF0000"/>
                </a:solidFill>
              </a:rPr>
              <a:t>ارزیابی، طبقه بندی و اقدام توسط پزشک زن/ ماما مراقب ویژه زنان متاهل</a:t>
            </a:r>
            <a:endParaRPr lang="en-US" sz="3200" dirty="0"/>
          </a:p>
        </p:txBody>
      </p:sp>
      <p:sp>
        <p:nvSpPr>
          <p:cNvPr id="3" name="Content Placeholder 2">
            <a:extLst>
              <a:ext uri="{FF2B5EF4-FFF2-40B4-BE49-F238E27FC236}">
                <a16:creationId xmlns:a16="http://schemas.microsoft.com/office/drawing/2014/main" id="{27264EAF-BF32-4738-8DF6-85CBB9E38ACC}"/>
              </a:ext>
            </a:extLst>
          </p:cNvPr>
          <p:cNvSpPr>
            <a:spLocks noGrp="1"/>
          </p:cNvSpPr>
          <p:nvPr>
            <p:ph idx="1"/>
          </p:nvPr>
        </p:nvSpPr>
        <p:spPr>
          <a:xfrm>
            <a:off x="838200" y="1463040"/>
            <a:ext cx="10515600" cy="4713923"/>
          </a:xfrm>
        </p:spPr>
        <p:txBody>
          <a:bodyPr>
            <a:normAutofit lnSpcReduction="10000"/>
          </a:bodyPr>
          <a:lstStyle/>
          <a:p>
            <a:r>
              <a:rPr lang="fa-IR" dirty="0"/>
              <a:t>غیرطبیعی بودن نتیجه ارزیابی (علایم و نشانه ها، سوابق بیماری، تاریخچه دارویی، سابقه جراحی، معاینه بالینی)</a:t>
            </a:r>
          </a:p>
          <a:p>
            <a:r>
              <a:rPr lang="fa-IR" dirty="0"/>
              <a:t>طبیعی بودن نتیجه ارزیابی و دارا بودن یک یا چند عامل از عوامل زیر:</a:t>
            </a:r>
          </a:p>
          <a:p>
            <a:pPr marL="0" indent="0">
              <a:buNone/>
            </a:pPr>
            <a:r>
              <a:rPr lang="fa-IR" dirty="0"/>
              <a:t>-سن زیر 35 سال و عدم بارداری پس از یکسال اقدام به بارداری </a:t>
            </a:r>
          </a:p>
          <a:p>
            <a:pPr marL="0" indent="0">
              <a:buNone/>
            </a:pPr>
            <a:r>
              <a:rPr lang="fa-IR" dirty="0"/>
              <a:t>-سن 35 سال و بالاتر و عدم بارداری پس از 6 ماه اقدام به بارداری</a:t>
            </a:r>
          </a:p>
          <a:p>
            <a:pPr marL="0" indent="0">
              <a:buNone/>
            </a:pPr>
            <a:r>
              <a:rPr lang="fa-IR" dirty="0"/>
              <a:t>-سن 37 سال یا بالاتر بدون فرزند یا خواهان فرزند </a:t>
            </a:r>
          </a:p>
          <a:p>
            <a:pPr marL="0" indent="0">
              <a:buNone/>
            </a:pPr>
            <a:r>
              <a:rPr lang="fa-IR" dirty="0"/>
              <a:t>-سابقه استفاده از روش های کمک باروری/ اقدامات درمانی ناباروری </a:t>
            </a:r>
          </a:p>
          <a:p>
            <a:pPr marL="0" indent="0">
              <a:buNone/>
            </a:pPr>
            <a:r>
              <a:rPr lang="fa-IR" dirty="0"/>
              <a:t>-سابقه فامیلی نارسایی زودرس تخمدان (یائسگی قبل از سن 40 سالگی)</a:t>
            </a:r>
          </a:p>
          <a:p>
            <a:pPr marL="0" indent="0">
              <a:buNone/>
            </a:pPr>
            <a:r>
              <a:rPr lang="fa-IR" dirty="0"/>
              <a:t>-سابقه سقط مکرر</a:t>
            </a:r>
          </a:p>
          <a:p>
            <a:pPr marL="0" indent="0">
              <a:buNone/>
            </a:pPr>
            <a:r>
              <a:rPr lang="fa-IR" dirty="0"/>
              <a:t>-مشکوک به علل زنانه ناباروری</a:t>
            </a:r>
            <a:endParaRPr lang="en-US" dirty="0"/>
          </a:p>
        </p:txBody>
      </p:sp>
      <p:sp>
        <p:nvSpPr>
          <p:cNvPr id="4" name="Slide Number Placeholder 3">
            <a:extLst>
              <a:ext uri="{FF2B5EF4-FFF2-40B4-BE49-F238E27FC236}">
                <a16:creationId xmlns:a16="http://schemas.microsoft.com/office/drawing/2014/main" id="{37E00335-A792-46C1-82FE-6D2ED79EA83A}"/>
              </a:ext>
            </a:extLst>
          </p:cNvPr>
          <p:cNvSpPr>
            <a:spLocks noGrp="1"/>
          </p:cNvSpPr>
          <p:nvPr>
            <p:ph type="sldNum" sz="quarter" idx="12"/>
          </p:nvPr>
        </p:nvSpPr>
        <p:spPr/>
        <p:txBody>
          <a:bodyPr/>
          <a:lstStyle/>
          <a:p>
            <a:fld id="{EA7B37B6-0A66-4207-A368-AE4072E7BD0D}" type="slidenum">
              <a:rPr lang="en-US" smtClean="0"/>
              <a:t>33</a:t>
            </a:fld>
            <a:endParaRPr lang="en-US"/>
          </a:p>
        </p:txBody>
      </p:sp>
    </p:spTree>
    <p:extLst>
      <p:ext uri="{BB962C8B-B14F-4D97-AF65-F5344CB8AC3E}">
        <p14:creationId xmlns:p14="http://schemas.microsoft.com/office/powerpoint/2010/main" val="401783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BEDA1-B943-4629-A584-CAA997B3CE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41DBBE-72AA-4532-B88A-78262FC51E0B}"/>
              </a:ext>
            </a:extLst>
          </p:cNvPr>
          <p:cNvSpPr>
            <a:spLocks noGrp="1"/>
          </p:cNvSpPr>
          <p:nvPr>
            <p:ph idx="1"/>
          </p:nvPr>
        </p:nvSpPr>
        <p:spPr>
          <a:xfrm>
            <a:off x="253219" y="1825625"/>
            <a:ext cx="11493304" cy="4351338"/>
          </a:xfrm>
        </p:spPr>
        <p:txBody>
          <a:bodyPr>
            <a:normAutofit fontScale="92500" lnSpcReduction="20000"/>
          </a:bodyPr>
          <a:lstStyle/>
          <a:p>
            <a:r>
              <a:rPr lang="en-US" b="1" dirty="0"/>
              <a:t>F</a:t>
            </a:r>
            <a:r>
              <a:rPr lang="en-US" dirty="0"/>
              <a:t>BS ،BG Rh ،Cr ،BUN ،CBC-diff ،TSH ،Vit D </a:t>
            </a:r>
            <a:r>
              <a:rPr lang="fa-IR" dirty="0"/>
              <a:t> ،</a:t>
            </a:r>
            <a:r>
              <a:rPr lang="en-US" dirty="0"/>
              <a:t>Prolactin ، </a:t>
            </a:r>
            <a:r>
              <a:rPr lang="fa-IR" dirty="0"/>
              <a:t>روز سوم قاعدگی </a:t>
            </a:r>
            <a:r>
              <a:rPr lang="en-US" dirty="0"/>
              <a:t>FSH</a:t>
            </a:r>
            <a:r>
              <a:rPr lang="fa-IR" dirty="0"/>
              <a:t>و</a:t>
            </a:r>
            <a:r>
              <a:rPr lang="en-US" dirty="0"/>
              <a:t>Rubella Ab</a:t>
            </a:r>
          </a:p>
          <a:p>
            <a:r>
              <a:rPr lang="fa-IR" dirty="0"/>
              <a:t>درخواست سونوگرافی بررسی تخمدان و رحم</a:t>
            </a:r>
          </a:p>
          <a:p>
            <a:r>
              <a:rPr lang="fa-IR" dirty="0"/>
              <a:t>درخواست سونوگرافی یا ماموگرافی پستان و انجام پاپ اسمیر درصورت نیاز طبق بسته خدمت گروه های سنی</a:t>
            </a:r>
          </a:p>
          <a:p>
            <a:r>
              <a:rPr lang="fa-IR" dirty="0"/>
              <a:t>بررسی و درمان اختلال تیروئید طبق بسته خدمت گروه های سنی </a:t>
            </a:r>
          </a:p>
          <a:p>
            <a:r>
              <a:rPr lang="fa-IR" dirty="0"/>
              <a:t>بررسی و درمان عفونت های تناسلی طبق بسته خدمت گروه های سنی</a:t>
            </a:r>
          </a:p>
          <a:p>
            <a:r>
              <a:rPr lang="fa-IR" dirty="0"/>
              <a:t>نشان دار کردن بیمار توسط پزشک </a:t>
            </a:r>
          </a:p>
          <a:p>
            <a:r>
              <a:rPr lang="fa-IR" dirty="0"/>
              <a:t>ارجاع به مرکز درمان ناباروری سطح دو </a:t>
            </a:r>
          </a:p>
          <a:p>
            <a:r>
              <a:rPr lang="fa-IR" dirty="0"/>
              <a:t>پسخوراند به بهورز / مراقب سلامت </a:t>
            </a:r>
          </a:p>
          <a:p>
            <a:r>
              <a:rPr lang="fa-IR" dirty="0"/>
              <a:t>پیگیری یک ماه بعد</a:t>
            </a:r>
            <a:endParaRPr lang="en-US" dirty="0"/>
          </a:p>
        </p:txBody>
      </p:sp>
      <p:sp>
        <p:nvSpPr>
          <p:cNvPr id="4" name="Slide Number Placeholder 3">
            <a:extLst>
              <a:ext uri="{FF2B5EF4-FFF2-40B4-BE49-F238E27FC236}">
                <a16:creationId xmlns:a16="http://schemas.microsoft.com/office/drawing/2014/main" id="{FADF7AC7-C8D1-44DD-BE4F-BC2373FA10E6}"/>
              </a:ext>
            </a:extLst>
          </p:cNvPr>
          <p:cNvSpPr>
            <a:spLocks noGrp="1"/>
          </p:cNvSpPr>
          <p:nvPr>
            <p:ph type="sldNum" sz="quarter" idx="12"/>
          </p:nvPr>
        </p:nvSpPr>
        <p:spPr/>
        <p:txBody>
          <a:bodyPr/>
          <a:lstStyle/>
          <a:p>
            <a:fld id="{EA7B37B6-0A66-4207-A368-AE4072E7BD0D}" type="slidenum">
              <a:rPr lang="en-US" smtClean="0"/>
              <a:t>34</a:t>
            </a:fld>
            <a:endParaRPr lang="en-US"/>
          </a:p>
        </p:txBody>
      </p:sp>
    </p:spTree>
    <p:extLst>
      <p:ext uri="{BB962C8B-B14F-4D97-AF65-F5344CB8AC3E}">
        <p14:creationId xmlns:p14="http://schemas.microsoft.com/office/powerpoint/2010/main" val="1369263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3B5D-5796-410D-B049-03F6397C88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DC7B13-96CA-45B8-8C4B-20C35A2F178C}"/>
              </a:ext>
            </a:extLst>
          </p:cNvPr>
          <p:cNvSpPr>
            <a:spLocks noGrp="1"/>
          </p:cNvSpPr>
          <p:nvPr>
            <p:ph idx="1"/>
          </p:nvPr>
        </p:nvSpPr>
        <p:spPr/>
        <p:txBody>
          <a:bodyPr>
            <a:normAutofit/>
          </a:bodyPr>
          <a:lstStyle/>
          <a:p>
            <a:r>
              <a:rPr lang="fa-IR" dirty="0"/>
              <a:t>تاریخچه قاعدگی:</a:t>
            </a:r>
          </a:p>
          <a:p>
            <a:pPr marL="0" indent="0">
              <a:buNone/>
            </a:pPr>
            <a:r>
              <a:rPr lang="fa-IR" dirty="0"/>
              <a:t>-اختلال در قاعدگی ها</a:t>
            </a:r>
          </a:p>
          <a:p>
            <a:r>
              <a:rPr lang="fa-IR" dirty="0"/>
              <a:t>سوابق بیماری:</a:t>
            </a:r>
          </a:p>
          <a:p>
            <a:pPr marL="0" indent="0">
              <a:buNone/>
            </a:pPr>
            <a:r>
              <a:rPr lang="fa-IR" dirty="0"/>
              <a:t>-سابقه سندرم تخمدان پلی کیستیک، سابقه دیابت در خود یا خانواده</a:t>
            </a:r>
          </a:p>
          <a:p>
            <a:r>
              <a:rPr lang="fa-IR" dirty="0"/>
              <a:t>معاینه بالینی:</a:t>
            </a:r>
          </a:p>
          <a:p>
            <a:pPr marL="0" indent="0">
              <a:buNone/>
            </a:pPr>
            <a:r>
              <a:rPr lang="fa-IR" dirty="0"/>
              <a:t>-هیرسوتیسم یا ریزش موی مردانه، آکنه، آکانتوزیس نیگریکانس، نمایه توده بدنی 25 و بیشتر، نسبت دورکمر به دور باسن &gt; 0.85</a:t>
            </a:r>
          </a:p>
          <a:p>
            <a:r>
              <a:rPr lang="fa-IR" dirty="0"/>
              <a:t>مشکوک به سندرم تخمدان پلی کیستیک</a:t>
            </a:r>
            <a:endParaRPr lang="en-US" dirty="0"/>
          </a:p>
        </p:txBody>
      </p:sp>
      <p:sp>
        <p:nvSpPr>
          <p:cNvPr id="4" name="Slide Number Placeholder 3">
            <a:extLst>
              <a:ext uri="{FF2B5EF4-FFF2-40B4-BE49-F238E27FC236}">
                <a16:creationId xmlns:a16="http://schemas.microsoft.com/office/drawing/2014/main" id="{6EEAFDE3-661B-4967-96FB-E825DA6EF3B5}"/>
              </a:ext>
            </a:extLst>
          </p:cNvPr>
          <p:cNvSpPr>
            <a:spLocks noGrp="1"/>
          </p:cNvSpPr>
          <p:nvPr>
            <p:ph type="sldNum" sz="quarter" idx="12"/>
          </p:nvPr>
        </p:nvSpPr>
        <p:spPr/>
        <p:txBody>
          <a:bodyPr/>
          <a:lstStyle/>
          <a:p>
            <a:fld id="{EA7B37B6-0A66-4207-A368-AE4072E7BD0D}" type="slidenum">
              <a:rPr lang="en-US" smtClean="0"/>
              <a:t>35</a:t>
            </a:fld>
            <a:endParaRPr lang="en-US"/>
          </a:p>
        </p:txBody>
      </p:sp>
    </p:spTree>
    <p:extLst>
      <p:ext uri="{BB962C8B-B14F-4D97-AF65-F5344CB8AC3E}">
        <p14:creationId xmlns:p14="http://schemas.microsoft.com/office/powerpoint/2010/main" val="3925318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4105-FA27-4CC2-AD9E-1270A11BD6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0795D7-974C-44DA-8C67-8A7581892B6A}"/>
              </a:ext>
            </a:extLst>
          </p:cNvPr>
          <p:cNvSpPr>
            <a:spLocks noGrp="1"/>
          </p:cNvSpPr>
          <p:nvPr>
            <p:ph idx="1"/>
          </p:nvPr>
        </p:nvSpPr>
        <p:spPr/>
        <p:txBody>
          <a:bodyPr>
            <a:normAutofit fontScale="92500"/>
          </a:bodyPr>
          <a:lstStyle/>
          <a:p>
            <a:r>
              <a:rPr lang="fa-IR" dirty="0"/>
              <a:t>مشاوره اصلاح سبک زندگی، روش های کاهش وزن </a:t>
            </a:r>
          </a:p>
          <a:p>
            <a:r>
              <a:rPr lang="fa-IR" dirty="0"/>
              <a:t>ارجاع به کارشناس تغذیه جهت کاهش وزن </a:t>
            </a:r>
          </a:p>
          <a:p>
            <a:r>
              <a:rPr lang="fa-IR" dirty="0"/>
              <a:t>درخواست سونوگرافی بررسی تخمدان و رحم / </a:t>
            </a:r>
            <a:r>
              <a:rPr lang="en-US" dirty="0"/>
              <a:t>OGTT</a:t>
            </a:r>
            <a:r>
              <a:rPr lang="fa-IR" dirty="0"/>
              <a:t>وتری گلیسیرید و کلسترول</a:t>
            </a:r>
          </a:p>
          <a:p>
            <a:r>
              <a:rPr lang="en-US" dirty="0"/>
              <a:t>Prolactin ،TSH ،LDL </a:t>
            </a:r>
            <a:r>
              <a:rPr lang="fa-IR" dirty="0"/>
              <a:t>و </a:t>
            </a:r>
            <a:r>
              <a:rPr lang="en-US" dirty="0"/>
              <a:t>HDL </a:t>
            </a:r>
            <a:endParaRPr lang="fa-IR" dirty="0"/>
          </a:p>
          <a:p>
            <a:r>
              <a:rPr lang="fa-IR" dirty="0"/>
              <a:t>درخواست سونوگرافی یا ماموگرافی پستان و انجام پاپ اسمیر در صورت نیاز طبق بسته خدمت گروه سنی</a:t>
            </a:r>
          </a:p>
          <a:p>
            <a:r>
              <a:rPr lang="fa-IR" dirty="0"/>
              <a:t>ارجاع به مرکز درمان ناباروری سطح دو پس از دریافت و بررسی نتیجه سونو و آزمایشات</a:t>
            </a:r>
          </a:p>
          <a:p>
            <a:r>
              <a:rPr lang="fa-IR" dirty="0"/>
              <a:t>پسخوراند به بهورز / مراقب سلامت </a:t>
            </a:r>
          </a:p>
          <a:p>
            <a:r>
              <a:rPr lang="fa-IR" dirty="0"/>
              <a:t>پیگیری یک ماه بعد</a:t>
            </a:r>
            <a:endParaRPr lang="en-US" dirty="0"/>
          </a:p>
        </p:txBody>
      </p:sp>
      <p:sp>
        <p:nvSpPr>
          <p:cNvPr id="4" name="Slide Number Placeholder 3">
            <a:extLst>
              <a:ext uri="{FF2B5EF4-FFF2-40B4-BE49-F238E27FC236}">
                <a16:creationId xmlns:a16="http://schemas.microsoft.com/office/drawing/2014/main" id="{4A98A3AB-D7EB-447C-ACE8-963A8B81ADCE}"/>
              </a:ext>
            </a:extLst>
          </p:cNvPr>
          <p:cNvSpPr>
            <a:spLocks noGrp="1"/>
          </p:cNvSpPr>
          <p:nvPr>
            <p:ph type="sldNum" sz="quarter" idx="12"/>
          </p:nvPr>
        </p:nvSpPr>
        <p:spPr/>
        <p:txBody>
          <a:bodyPr/>
          <a:lstStyle/>
          <a:p>
            <a:fld id="{EA7B37B6-0A66-4207-A368-AE4072E7BD0D}" type="slidenum">
              <a:rPr lang="en-US" smtClean="0"/>
              <a:t>36</a:t>
            </a:fld>
            <a:endParaRPr lang="en-US"/>
          </a:p>
        </p:txBody>
      </p:sp>
    </p:spTree>
    <p:extLst>
      <p:ext uri="{BB962C8B-B14F-4D97-AF65-F5344CB8AC3E}">
        <p14:creationId xmlns:p14="http://schemas.microsoft.com/office/powerpoint/2010/main" val="3427827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81D3-1993-4981-9097-1E98418CF4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A270B9-630E-4224-AC21-57E2566E4C10}"/>
              </a:ext>
            </a:extLst>
          </p:cNvPr>
          <p:cNvSpPr>
            <a:spLocks noGrp="1"/>
          </p:cNvSpPr>
          <p:nvPr>
            <p:ph idx="1"/>
          </p:nvPr>
        </p:nvSpPr>
        <p:spPr>
          <a:xfrm>
            <a:off x="506437" y="1392702"/>
            <a:ext cx="11197883" cy="5100173"/>
          </a:xfrm>
        </p:spPr>
        <p:txBody>
          <a:bodyPr>
            <a:normAutofit fontScale="92500" lnSpcReduction="20000"/>
          </a:bodyPr>
          <a:lstStyle/>
          <a:p>
            <a:r>
              <a:rPr lang="fa-IR" dirty="0"/>
              <a:t>علائم و نشانه ها:</a:t>
            </a:r>
          </a:p>
          <a:p>
            <a:pPr marL="0" indent="0">
              <a:buNone/>
            </a:pPr>
            <a:r>
              <a:rPr lang="fa-IR" dirty="0"/>
              <a:t>درد لگنی، دیسمنوره پیشرونده که فعالیت روزانه یا کیفیت زندگی را تحت تاثیر قرار دهد، درد لگنی مزمن، علایم دوره ای هنگام دفع ادرار درد یا دفع خون، علایم دوره ای گوارشی به ویژه حرکات دردناک روده، دیسپارونیا،علایم گوارشی (درد، سیری زودرس، حالت تهوع و استفراغ، نفخ و اتساع شکمی)</a:t>
            </a:r>
          </a:p>
          <a:p>
            <a:r>
              <a:rPr lang="fa-IR" dirty="0"/>
              <a:t>سوابق بیماری:</a:t>
            </a:r>
          </a:p>
          <a:p>
            <a:pPr marL="0" indent="0">
              <a:buNone/>
            </a:pPr>
            <a:r>
              <a:rPr lang="fa-IR" dirty="0"/>
              <a:t>- سابقه اندومتریوز در خود یا خانواده، سابقه مشکلات باروری/ ناباروری، سابقه کیست تخمدانی طولانی مدت</a:t>
            </a:r>
          </a:p>
          <a:p>
            <a:r>
              <a:rPr lang="fa-IR" dirty="0"/>
              <a:t>تاریخچه قاعدگی:</a:t>
            </a:r>
          </a:p>
          <a:p>
            <a:pPr marL="0" indent="0">
              <a:buNone/>
            </a:pPr>
            <a:r>
              <a:rPr lang="fa-IR" dirty="0"/>
              <a:t>- با یا بدون اختلال قاعدگی (لکه بینی قبل از قاعدگی، هایپرمنوره، قاعدگی های سنگین با طول مدت افزایش یافته، سیکل های قاعدگی کوتاه مدت)</a:t>
            </a:r>
          </a:p>
          <a:p>
            <a:r>
              <a:rPr lang="fa-IR" dirty="0"/>
              <a:t>معاینه بالینی:</a:t>
            </a:r>
          </a:p>
          <a:p>
            <a:pPr marL="0" indent="0">
              <a:buNone/>
            </a:pPr>
            <a:r>
              <a:rPr lang="fa-IR" dirty="0"/>
              <a:t>- سختی کلدوساک، ندولاریته رباط رحمی خاجی، کاهش تحرک تخمدانها و لوله های فالوپ، تورم دردناک دیواره رکتوواژینال، حرکت دردناک سرویکس</a:t>
            </a:r>
            <a:r>
              <a:rPr lang="en-US" dirty="0"/>
              <a:t>(CMT)</a:t>
            </a:r>
          </a:p>
        </p:txBody>
      </p:sp>
      <p:sp>
        <p:nvSpPr>
          <p:cNvPr id="4" name="Slide Number Placeholder 3">
            <a:extLst>
              <a:ext uri="{FF2B5EF4-FFF2-40B4-BE49-F238E27FC236}">
                <a16:creationId xmlns:a16="http://schemas.microsoft.com/office/drawing/2014/main" id="{4F083D0A-1BBD-432D-BD13-39A9F93BE386}"/>
              </a:ext>
            </a:extLst>
          </p:cNvPr>
          <p:cNvSpPr>
            <a:spLocks noGrp="1"/>
          </p:cNvSpPr>
          <p:nvPr>
            <p:ph type="sldNum" sz="quarter" idx="12"/>
          </p:nvPr>
        </p:nvSpPr>
        <p:spPr/>
        <p:txBody>
          <a:bodyPr/>
          <a:lstStyle/>
          <a:p>
            <a:fld id="{EA7B37B6-0A66-4207-A368-AE4072E7BD0D}" type="slidenum">
              <a:rPr lang="en-US" smtClean="0"/>
              <a:t>37</a:t>
            </a:fld>
            <a:endParaRPr lang="en-US"/>
          </a:p>
        </p:txBody>
      </p:sp>
    </p:spTree>
    <p:extLst>
      <p:ext uri="{BB962C8B-B14F-4D97-AF65-F5344CB8AC3E}">
        <p14:creationId xmlns:p14="http://schemas.microsoft.com/office/powerpoint/2010/main" val="11082783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6F11A-808D-4090-AFD2-E624347EF1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4C2878-6BE0-4FBF-A563-1B135C82DE3D}"/>
              </a:ext>
            </a:extLst>
          </p:cNvPr>
          <p:cNvSpPr>
            <a:spLocks noGrp="1"/>
          </p:cNvSpPr>
          <p:nvPr>
            <p:ph idx="1"/>
          </p:nvPr>
        </p:nvSpPr>
        <p:spPr/>
        <p:txBody>
          <a:bodyPr>
            <a:normAutofit/>
          </a:bodyPr>
          <a:lstStyle/>
          <a:p>
            <a:r>
              <a:rPr lang="fa-IR" dirty="0"/>
              <a:t>مشکوک به</a:t>
            </a:r>
            <a:r>
              <a:rPr lang="en-US" dirty="0"/>
              <a:t> </a:t>
            </a:r>
            <a:r>
              <a:rPr lang="fa-IR" dirty="0"/>
              <a:t>اندومتریوز</a:t>
            </a:r>
          </a:p>
          <a:p>
            <a:r>
              <a:rPr lang="fa-IR" dirty="0"/>
              <a:t>مشاوره اصلاح سبک زندگی، مشاوره باروری و فرزندآوری دراولین فرصت، آموزش روش های کاهش دیسمنوره و دیسپارونیا</a:t>
            </a:r>
          </a:p>
          <a:p>
            <a:r>
              <a:rPr lang="fa-IR" dirty="0"/>
              <a:t>ارجاع به مرکز درمان ناباروری سطح دو </a:t>
            </a:r>
          </a:p>
          <a:p>
            <a:r>
              <a:rPr lang="fa-IR" dirty="0"/>
              <a:t>در موارد پیشرفته اندومتریوزیز، ارجاع به مرکز درمان ناباروری سطح سه توسط پزشک</a:t>
            </a:r>
          </a:p>
          <a:p>
            <a:r>
              <a:rPr lang="fa-IR" dirty="0"/>
              <a:t>پسخوراند به بهورز/ مراقب سلامت</a:t>
            </a:r>
          </a:p>
          <a:p>
            <a:r>
              <a:rPr lang="fa-IR" dirty="0"/>
              <a:t>پیگیری یک ماه بعد</a:t>
            </a:r>
            <a:endParaRPr lang="en-US" dirty="0"/>
          </a:p>
        </p:txBody>
      </p:sp>
      <p:sp>
        <p:nvSpPr>
          <p:cNvPr id="4" name="Slide Number Placeholder 3">
            <a:extLst>
              <a:ext uri="{FF2B5EF4-FFF2-40B4-BE49-F238E27FC236}">
                <a16:creationId xmlns:a16="http://schemas.microsoft.com/office/drawing/2014/main" id="{12CC447D-5182-480A-81E4-A2DCA6B12EDE}"/>
              </a:ext>
            </a:extLst>
          </p:cNvPr>
          <p:cNvSpPr>
            <a:spLocks noGrp="1"/>
          </p:cNvSpPr>
          <p:nvPr>
            <p:ph type="sldNum" sz="quarter" idx="12"/>
          </p:nvPr>
        </p:nvSpPr>
        <p:spPr/>
        <p:txBody>
          <a:bodyPr/>
          <a:lstStyle/>
          <a:p>
            <a:fld id="{EA7B37B6-0A66-4207-A368-AE4072E7BD0D}" type="slidenum">
              <a:rPr lang="en-US" smtClean="0"/>
              <a:t>38</a:t>
            </a:fld>
            <a:endParaRPr lang="en-US"/>
          </a:p>
        </p:txBody>
      </p:sp>
    </p:spTree>
    <p:extLst>
      <p:ext uri="{BB962C8B-B14F-4D97-AF65-F5344CB8AC3E}">
        <p14:creationId xmlns:p14="http://schemas.microsoft.com/office/powerpoint/2010/main" val="69848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CE11-55E6-487A-B84D-063B9FF3AD5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6A1181-B560-493A-A57C-66D093A6B5BC}"/>
              </a:ext>
            </a:extLst>
          </p:cNvPr>
          <p:cNvSpPr>
            <a:spLocks noGrp="1"/>
          </p:cNvSpPr>
          <p:nvPr>
            <p:ph idx="1"/>
          </p:nvPr>
        </p:nvSpPr>
        <p:spPr>
          <a:xfrm>
            <a:off x="838199" y="1825624"/>
            <a:ext cx="10922391" cy="4828393"/>
          </a:xfrm>
        </p:spPr>
        <p:txBody>
          <a:bodyPr>
            <a:normAutofit/>
          </a:bodyPr>
          <a:lstStyle/>
          <a:p>
            <a:r>
              <a:rPr lang="fa-IR" dirty="0"/>
              <a:t>نداشتن رابطه واژینال با همسر در طی سه ماهه اخیر </a:t>
            </a:r>
            <a:endParaRPr lang="en-US" dirty="0"/>
          </a:p>
          <a:p>
            <a:r>
              <a:rPr lang="fa-IR" dirty="0"/>
              <a:t>داشتن مقاربت با همسر کمتر از </a:t>
            </a:r>
            <a:r>
              <a:rPr lang="en-US" dirty="0"/>
              <a:t>2-3</a:t>
            </a:r>
            <a:r>
              <a:rPr lang="fa-IR" dirty="0"/>
              <a:t> بار در هفته </a:t>
            </a:r>
            <a:endParaRPr lang="en-US" dirty="0"/>
          </a:p>
          <a:p>
            <a:r>
              <a:rPr lang="fa-IR" dirty="0"/>
              <a:t>استفاده از لوبریکانت در مقاربت ها </a:t>
            </a:r>
            <a:endParaRPr lang="en-US" dirty="0"/>
          </a:p>
          <a:p>
            <a:r>
              <a:rPr lang="fa-IR" dirty="0"/>
              <a:t>ابراز شکایت از مشکل جنسی</a:t>
            </a:r>
          </a:p>
          <a:p>
            <a:r>
              <a:rPr lang="fa-IR" dirty="0"/>
              <a:t>درد لگنی و ترشحات واژینال چرکی غیر طبیعی</a:t>
            </a:r>
          </a:p>
          <a:p>
            <a:r>
              <a:rPr lang="fa-IR" dirty="0"/>
              <a:t>نیازمند به</a:t>
            </a:r>
            <a:r>
              <a:rPr lang="en-US" dirty="0"/>
              <a:t> </a:t>
            </a:r>
            <a:r>
              <a:rPr lang="fa-IR" dirty="0"/>
              <a:t>آموزش سلامت</a:t>
            </a:r>
            <a:r>
              <a:rPr lang="en-US" dirty="0"/>
              <a:t> </a:t>
            </a:r>
            <a:r>
              <a:rPr lang="fa-IR" dirty="0"/>
              <a:t>باروری وبهداشت</a:t>
            </a:r>
            <a:r>
              <a:rPr lang="en-US" dirty="0"/>
              <a:t> </a:t>
            </a:r>
            <a:r>
              <a:rPr lang="fa-IR" dirty="0"/>
              <a:t>زناشویی</a:t>
            </a:r>
          </a:p>
          <a:p>
            <a:r>
              <a:rPr lang="fa-IR" dirty="0"/>
              <a:t>ارائه آموزش های سلامت باروری و بهداشت زناشویی مبتنی برمشکل</a:t>
            </a:r>
          </a:p>
          <a:p>
            <a:r>
              <a:rPr lang="fa-IR" dirty="0"/>
              <a:t>درمان عفونت های کلامیدیایی و تریکومونایی و ... در زوجین درهر نوبت عفونت، مطابق با بسته خدمت گروه های سنی</a:t>
            </a:r>
            <a:endParaRPr lang="en-US" dirty="0"/>
          </a:p>
        </p:txBody>
      </p:sp>
      <p:sp>
        <p:nvSpPr>
          <p:cNvPr id="4" name="Slide Number Placeholder 3">
            <a:extLst>
              <a:ext uri="{FF2B5EF4-FFF2-40B4-BE49-F238E27FC236}">
                <a16:creationId xmlns:a16="http://schemas.microsoft.com/office/drawing/2014/main" id="{DD763E43-9FB0-4424-A4C2-09B5826BA816}"/>
              </a:ext>
            </a:extLst>
          </p:cNvPr>
          <p:cNvSpPr>
            <a:spLocks noGrp="1"/>
          </p:cNvSpPr>
          <p:nvPr>
            <p:ph type="sldNum" sz="quarter" idx="12"/>
          </p:nvPr>
        </p:nvSpPr>
        <p:spPr/>
        <p:txBody>
          <a:bodyPr/>
          <a:lstStyle/>
          <a:p>
            <a:fld id="{EA7B37B6-0A66-4207-A368-AE4072E7BD0D}" type="slidenum">
              <a:rPr lang="en-US" smtClean="0"/>
              <a:t>39</a:t>
            </a:fld>
            <a:endParaRPr lang="en-US"/>
          </a:p>
        </p:txBody>
      </p:sp>
    </p:spTree>
    <p:extLst>
      <p:ext uri="{BB962C8B-B14F-4D97-AF65-F5344CB8AC3E}">
        <p14:creationId xmlns:p14="http://schemas.microsoft.com/office/powerpoint/2010/main" val="163358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11CBF-7CF5-4BEB-B6CF-B162B665CA6A}"/>
              </a:ext>
            </a:extLst>
          </p:cNvPr>
          <p:cNvSpPr>
            <a:spLocks noGrp="1"/>
          </p:cNvSpPr>
          <p:nvPr>
            <p:ph type="title"/>
          </p:nvPr>
        </p:nvSpPr>
        <p:spPr>
          <a:xfrm>
            <a:off x="838200" y="681037"/>
            <a:ext cx="10515600" cy="1009651"/>
          </a:xfrm>
        </p:spPr>
        <p:txBody>
          <a:bodyPr>
            <a:normAutofit fontScale="90000"/>
          </a:bodyPr>
          <a:lstStyle/>
          <a:p>
            <a:r>
              <a:rPr lang="fa-IR" b="1" dirty="0">
                <a:solidFill>
                  <a:srgbClr val="FF0000"/>
                </a:solidFill>
              </a:rPr>
              <a:t>در دستگاه تناسلی زنان، ناباروری ممکن است ناشی از موارد زیر باشد:</a:t>
            </a:r>
            <a:br>
              <a:rPr lang="fa-IR" b="1" dirty="0"/>
            </a:br>
            <a:endParaRPr lang="en-US" dirty="0"/>
          </a:p>
        </p:txBody>
      </p:sp>
      <p:sp>
        <p:nvSpPr>
          <p:cNvPr id="3" name="Content Placeholder 2">
            <a:extLst>
              <a:ext uri="{FF2B5EF4-FFF2-40B4-BE49-F238E27FC236}">
                <a16:creationId xmlns:a16="http://schemas.microsoft.com/office/drawing/2014/main" id="{60ACA69E-AE46-43BC-9C06-10DE8C37CE61}"/>
              </a:ext>
            </a:extLst>
          </p:cNvPr>
          <p:cNvSpPr>
            <a:spLocks noGrp="1"/>
          </p:cNvSpPr>
          <p:nvPr>
            <p:ph idx="1"/>
          </p:nvPr>
        </p:nvSpPr>
        <p:spPr>
          <a:xfrm>
            <a:off x="838199" y="1825625"/>
            <a:ext cx="10894255" cy="4617378"/>
          </a:xfrm>
        </p:spPr>
        <p:txBody>
          <a:bodyPr>
            <a:normAutofit/>
          </a:bodyPr>
          <a:lstStyle/>
          <a:p>
            <a:r>
              <a:rPr lang="fa-IR" sz="3200" dirty="0"/>
              <a:t>اختلالات لوله ای مانند مسدود شدن لوله های فالوپ که به نوبه خود ناشی از عفونتهای مقاربتی درمان نشده یا عوارض سقط ناایمن، عفونت های پس از زایمان، سابقه جراحی های شکم-لگن و چسبندگی های لگنی هستند.</a:t>
            </a:r>
          </a:p>
          <a:p>
            <a:pPr algn="r" rtl="1"/>
            <a:r>
              <a:rPr lang="fa-IR" sz="3200" dirty="0"/>
              <a:t>اختلالات رحمی که می توانند ماهیت التهابی (مانند اندومتریوز) یا ماهیت مادرزادی (مانند سپتوم رحم) یا خوش خیم (مانند فیبروم) داشته باشند.</a:t>
            </a:r>
          </a:p>
          <a:p>
            <a:pPr algn="r" rtl="1"/>
            <a:r>
              <a:rPr lang="fa-IR" sz="3200" dirty="0"/>
              <a:t>اختلالات تخمدان، مانند سندرم تخمدان پلی کیستیک و نارسایی زودرس تخمدان</a:t>
            </a:r>
          </a:p>
          <a:p>
            <a:pPr algn="r" rtl="1"/>
            <a:r>
              <a:rPr lang="fa-IR" sz="3200" dirty="0"/>
              <a:t>اختلالات سیستم غدد درون ریز مانند کم کاری هیپوفیز، کم کاری یا پرکاری تیروئید و هیپرپرولاکتینمی می باشند. </a:t>
            </a:r>
            <a:endParaRPr lang="en-US" sz="3200" dirty="0"/>
          </a:p>
        </p:txBody>
      </p:sp>
      <p:sp>
        <p:nvSpPr>
          <p:cNvPr id="4" name="Slide Number Placeholder 3">
            <a:extLst>
              <a:ext uri="{FF2B5EF4-FFF2-40B4-BE49-F238E27FC236}">
                <a16:creationId xmlns:a16="http://schemas.microsoft.com/office/drawing/2014/main" id="{90A5DA05-4035-4F14-BCBD-33F4686B4C8D}"/>
              </a:ext>
            </a:extLst>
          </p:cNvPr>
          <p:cNvSpPr>
            <a:spLocks noGrp="1"/>
          </p:cNvSpPr>
          <p:nvPr>
            <p:ph type="sldNum" sz="quarter" idx="12"/>
          </p:nvPr>
        </p:nvSpPr>
        <p:spPr/>
        <p:txBody>
          <a:bodyPr/>
          <a:lstStyle/>
          <a:p>
            <a:fld id="{EA7B37B6-0A66-4207-A368-AE4072E7BD0D}" type="slidenum">
              <a:rPr lang="en-US" smtClean="0"/>
              <a:t>4</a:t>
            </a:fld>
            <a:endParaRPr lang="en-US"/>
          </a:p>
        </p:txBody>
      </p:sp>
    </p:spTree>
    <p:extLst>
      <p:ext uri="{BB962C8B-B14F-4D97-AF65-F5344CB8AC3E}">
        <p14:creationId xmlns:p14="http://schemas.microsoft.com/office/powerpoint/2010/main" val="14556147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6ECB5-A5B5-4ED0-9E62-77C1B06F9A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93939C-F5FA-4161-ABB0-B116B2EE0187}"/>
              </a:ext>
            </a:extLst>
          </p:cNvPr>
          <p:cNvSpPr>
            <a:spLocks noGrp="1"/>
          </p:cNvSpPr>
          <p:nvPr>
            <p:ph idx="1"/>
          </p:nvPr>
        </p:nvSpPr>
        <p:spPr/>
        <p:txBody>
          <a:bodyPr/>
          <a:lstStyle/>
          <a:p>
            <a:r>
              <a:rPr lang="fa-IR" dirty="0"/>
              <a:t>طبیعی بودن همه موارد فوق</a:t>
            </a:r>
          </a:p>
          <a:p>
            <a:r>
              <a:rPr lang="fa-IR" dirty="0"/>
              <a:t>بدون مشکل</a:t>
            </a:r>
          </a:p>
          <a:p>
            <a:r>
              <a:rPr lang="fa-IR" dirty="0"/>
              <a:t>آموزش سبک زندگی و تغذیه در باروری </a:t>
            </a:r>
            <a:endParaRPr lang="en-US" dirty="0"/>
          </a:p>
          <a:p>
            <a:r>
              <a:rPr lang="fa-IR" dirty="0"/>
              <a:t>آموزش عوارض روش های جلوگیری از بارداری و سقط عمدی جنین، عواقب تاخیر در فرزندآوری و افزایش فاصله بین موالید</a:t>
            </a:r>
          </a:p>
          <a:p>
            <a:r>
              <a:rPr lang="fa-IR" dirty="0"/>
              <a:t>پیگیری یکسال بعد</a:t>
            </a:r>
            <a:endParaRPr lang="en-US" dirty="0"/>
          </a:p>
        </p:txBody>
      </p:sp>
      <p:sp>
        <p:nvSpPr>
          <p:cNvPr id="4" name="Slide Number Placeholder 3">
            <a:extLst>
              <a:ext uri="{FF2B5EF4-FFF2-40B4-BE49-F238E27FC236}">
                <a16:creationId xmlns:a16="http://schemas.microsoft.com/office/drawing/2014/main" id="{C36CA18A-6448-48C8-AAD5-A4ADE8396FBB}"/>
              </a:ext>
            </a:extLst>
          </p:cNvPr>
          <p:cNvSpPr>
            <a:spLocks noGrp="1"/>
          </p:cNvSpPr>
          <p:nvPr>
            <p:ph type="sldNum" sz="quarter" idx="12"/>
          </p:nvPr>
        </p:nvSpPr>
        <p:spPr/>
        <p:txBody>
          <a:bodyPr/>
          <a:lstStyle/>
          <a:p>
            <a:fld id="{EA7B37B6-0A66-4207-A368-AE4072E7BD0D}" type="slidenum">
              <a:rPr lang="en-US" smtClean="0"/>
              <a:t>40</a:t>
            </a:fld>
            <a:endParaRPr lang="en-US"/>
          </a:p>
        </p:txBody>
      </p:sp>
    </p:spTree>
    <p:extLst>
      <p:ext uri="{BB962C8B-B14F-4D97-AF65-F5344CB8AC3E}">
        <p14:creationId xmlns:p14="http://schemas.microsoft.com/office/powerpoint/2010/main" val="3737102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E8B5-E9BD-4D5C-8DE6-036817CFD937}"/>
              </a:ext>
            </a:extLst>
          </p:cNvPr>
          <p:cNvSpPr>
            <a:spLocks noGrp="1"/>
          </p:cNvSpPr>
          <p:nvPr>
            <p:ph type="title"/>
          </p:nvPr>
        </p:nvSpPr>
        <p:spPr/>
        <p:txBody>
          <a:bodyPr>
            <a:normAutofit/>
          </a:bodyPr>
          <a:lstStyle/>
          <a:p>
            <a:r>
              <a:rPr lang="fa-IR" sz="3200" b="1" dirty="0">
                <a:solidFill>
                  <a:srgbClr val="FF0000"/>
                </a:solidFill>
              </a:rPr>
              <a:t>ارزیابی، طبقه بندی و اقدام توسط پزشک زن/ ماما مراقب ویژه دختران مجرد</a:t>
            </a:r>
            <a:endParaRPr lang="en-US" sz="3200" dirty="0">
              <a:solidFill>
                <a:srgbClr val="FF0000"/>
              </a:solidFill>
            </a:endParaRPr>
          </a:p>
        </p:txBody>
      </p:sp>
      <p:sp>
        <p:nvSpPr>
          <p:cNvPr id="3" name="Content Placeholder 2">
            <a:extLst>
              <a:ext uri="{FF2B5EF4-FFF2-40B4-BE49-F238E27FC236}">
                <a16:creationId xmlns:a16="http://schemas.microsoft.com/office/drawing/2014/main" id="{3026FC0B-EFF7-4DB6-91E1-68C1B79EF4A5}"/>
              </a:ext>
            </a:extLst>
          </p:cNvPr>
          <p:cNvSpPr>
            <a:spLocks noGrp="1"/>
          </p:cNvSpPr>
          <p:nvPr>
            <p:ph idx="1"/>
          </p:nvPr>
        </p:nvSpPr>
        <p:spPr>
          <a:xfrm>
            <a:off x="464234" y="1825625"/>
            <a:ext cx="10889566" cy="4667250"/>
          </a:xfrm>
        </p:spPr>
        <p:txBody>
          <a:bodyPr>
            <a:normAutofit/>
          </a:bodyPr>
          <a:lstStyle/>
          <a:p>
            <a:r>
              <a:rPr lang="fa-IR" dirty="0"/>
              <a:t>تاریخچه قاعدگی:</a:t>
            </a:r>
          </a:p>
          <a:p>
            <a:pPr marL="0" indent="0">
              <a:buNone/>
            </a:pPr>
            <a:r>
              <a:rPr lang="en-US" dirty="0"/>
              <a:t>-</a:t>
            </a:r>
            <a:r>
              <a:rPr lang="fa-IR" dirty="0"/>
              <a:t>اختلال در قاعدگی ها</a:t>
            </a:r>
          </a:p>
          <a:p>
            <a:r>
              <a:rPr lang="fa-IR" dirty="0"/>
              <a:t>سوابق بیماری:</a:t>
            </a:r>
          </a:p>
          <a:p>
            <a:pPr marL="0" indent="0">
              <a:buNone/>
            </a:pPr>
            <a:r>
              <a:rPr lang="en-US" dirty="0"/>
              <a:t>-</a:t>
            </a:r>
            <a:r>
              <a:rPr lang="fa-IR" dirty="0"/>
              <a:t>سابقه سندرم تخمدان پلی کیستیک، سابقه دیابت</a:t>
            </a:r>
          </a:p>
          <a:p>
            <a:r>
              <a:rPr lang="fa-IR" dirty="0"/>
              <a:t>معاینه بالینی:</a:t>
            </a:r>
          </a:p>
          <a:p>
            <a:pPr marL="0" indent="0">
              <a:buNone/>
            </a:pPr>
            <a:r>
              <a:rPr lang="en-US" dirty="0"/>
              <a:t>-</a:t>
            </a:r>
            <a:r>
              <a:rPr lang="fa-IR" dirty="0"/>
              <a:t>هیرسوتیسم یا ریزش موی مردانه، آکنه، آکانتوزیس نیگریکانس، نمایه</a:t>
            </a:r>
            <a:r>
              <a:rPr lang="en-US" dirty="0"/>
              <a:t> </a:t>
            </a:r>
            <a:r>
              <a:rPr lang="fa-IR" dirty="0"/>
              <a:t>توده بدنی 25 و بیشتر، نسبت دورکمر به دور باسن&gt;</a:t>
            </a:r>
            <a:r>
              <a:rPr lang="en-US" dirty="0"/>
              <a:t>0.85</a:t>
            </a:r>
            <a:endParaRPr lang="fa-IR" dirty="0"/>
          </a:p>
          <a:p>
            <a:r>
              <a:rPr lang="fa-IR" dirty="0"/>
              <a:t>مشکوک به</a:t>
            </a:r>
            <a:r>
              <a:rPr lang="en-US" dirty="0"/>
              <a:t> </a:t>
            </a:r>
            <a:r>
              <a:rPr lang="fa-IR" dirty="0"/>
              <a:t>سندرم تخمدان</a:t>
            </a:r>
            <a:r>
              <a:rPr lang="en-US" dirty="0"/>
              <a:t> </a:t>
            </a:r>
            <a:r>
              <a:rPr lang="fa-IR" dirty="0"/>
              <a:t>پلی کیستیک</a:t>
            </a:r>
            <a:endParaRPr lang="en-US" dirty="0"/>
          </a:p>
        </p:txBody>
      </p:sp>
      <p:sp>
        <p:nvSpPr>
          <p:cNvPr id="4" name="Slide Number Placeholder 3">
            <a:extLst>
              <a:ext uri="{FF2B5EF4-FFF2-40B4-BE49-F238E27FC236}">
                <a16:creationId xmlns:a16="http://schemas.microsoft.com/office/drawing/2014/main" id="{16A1E2B7-E3A1-4F80-AD11-B492BE4975CE}"/>
              </a:ext>
            </a:extLst>
          </p:cNvPr>
          <p:cNvSpPr>
            <a:spLocks noGrp="1"/>
          </p:cNvSpPr>
          <p:nvPr>
            <p:ph type="sldNum" sz="quarter" idx="12"/>
          </p:nvPr>
        </p:nvSpPr>
        <p:spPr/>
        <p:txBody>
          <a:bodyPr/>
          <a:lstStyle/>
          <a:p>
            <a:fld id="{EA7B37B6-0A66-4207-A368-AE4072E7BD0D}" type="slidenum">
              <a:rPr lang="en-US" smtClean="0"/>
              <a:t>41</a:t>
            </a:fld>
            <a:endParaRPr lang="en-US"/>
          </a:p>
        </p:txBody>
      </p:sp>
    </p:spTree>
    <p:extLst>
      <p:ext uri="{BB962C8B-B14F-4D97-AF65-F5344CB8AC3E}">
        <p14:creationId xmlns:p14="http://schemas.microsoft.com/office/powerpoint/2010/main" val="116537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C5ADE-B091-4E4E-B46B-6EF031A355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77C823-DA1B-45B6-B23A-7F3F4F2109C1}"/>
              </a:ext>
            </a:extLst>
          </p:cNvPr>
          <p:cNvSpPr>
            <a:spLocks noGrp="1"/>
          </p:cNvSpPr>
          <p:nvPr>
            <p:ph idx="1"/>
          </p:nvPr>
        </p:nvSpPr>
        <p:spPr>
          <a:xfrm>
            <a:off x="309489" y="1690687"/>
            <a:ext cx="11339733" cy="4667909"/>
          </a:xfrm>
        </p:spPr>
        <p:txBody>
          <a:bodyPr>
            <a:normAutofit/>
          </a:bodyPr>
          <a:lstStyle/>
          <a:p>
            <a:r>
              <a:rPr lang="fa-IR" dirty="0"/>
              <a:t>مشاوره اصلاح سبک زندگی، روش های کاهش وزن</a:t>
            </a:r>
          </a:p>
          <a:p>
            <a:r>
              <a:rPr lang="fa-IR" dirty="0"/>
              <a:t>ارجاع به کارشناس تغذیه </a:t>
            </a:r>
          </a:p>
          <a:p>
            <a:r>
              <a:rPr lang="fa-IR" dirty="0"/>
              <a:t>درخواست سونوگرافی بررسی تخمدان و رحم / </a:t>
            </a:r>
            <a:r>
              <a:rPr lang="en-US" dirty="0"/>
              <a:t>OGTT</a:t>
            </a:r>
            <a:r>
              <a:rPr lang="fa-IR" dirty="0"/>
              <a:t>وتری گلیسیرید و کلسترول</a:t>
            </a:r>
          </a:p>
          <a:p>
            <a:r>
              <a:rPr lang="en-US" dirty="0"/>
              <a:t>Prolactin ،TSH ،LDL </a:t>
            </a:r>
            <a:r>
              <a:rPr lang="fa-IR" dirty="0"/>
              <a:t>و </a:t>
            </a:r>
            <a:r>
              <a:rPr lang="en-US" dirty="0"/>
              <a:t>HDL </a:t>
            </a:r>
            <a:endParaRPr lang="fa-IR" dirty="0"/>
          </a:p>
          <a:p>
            <a:r>
              <a:rPr lang="fa-IR" dirty="0"/>
              <a:t>درخواست سونوگرافی یا ماموگرافی پستان در صورت نیاز طبق بسته خدمت گروه های سنی</a:t>
            </a:r>
          </a:p>
          <a:p>
            <a:r>
              <a:rPr lang="fa-IR" dirty="0"/>
              <a:t>ارجاع به متخصص زنان و طب ایرانی</a:t>
            </a:r>
            <a:r>
              <a:rPr lang="en-US" dirty="0"/>
              <a:t> </a:t>
            </a:r>
            <a:r>
              <a:rPr lang="fa-IR" dirty="0"/>
              <a:t>پس از دریافت و بررسی نتیجه آزمایش و سونوگرافی</a:t>
            </a:r>
          </a:p>
          <a:p>
            <a:r>
              <a:rPr lang="fa-IR" dirty="0"/>
              <a:t>پسخوراند به بهورز/ مراقب سلامت پیگیری سه ماه بعد</a:t>
            </a:r>
            <a:endParaRPr lang="en-US" dirty="0"/>
          </a:p>
        </p:txBody>
      </p:sp>
      <p:sp>
        <p:nvSpPr>
          <p:cNvPr id="4" name="Slide Number Placeholder 3">
            <a:extLst>
              <a:ext uri="{FF2B5EF4-FFF2-40B4-BE49-F238E27FC236}">
                <a16:creationId xmlns:a16="http://schemas.microsoft.com/office/drawing/2014/main" id="{D16E3AA8-E105-49EA-8B7B-B4210017324E}"/>
              </a:ext>
            </a:extLst>
          </p:cNvPr>
          <p:cNvSpPr>
            <a:spLocks noGrp="1"/>
          </p:cNvSpPr>
          <p:nvPr>
            <p:ph type="sldNum" sz="quarter" idx="12"/>
          </p:nvPr>
        </p:nvSpPr>
        <p:spPr/>
        <p:txBody>
          <a:bodyPr/>
          <a:lstStyle/>
          <a:p>
            <a:fld id="{EA7B37B6-0A66-4207-A368-AE4072E7BD0D}" type="slidenum">
              <a:rPr lang="en-US" smtClean="0"/>
              <a:t>42</a:t>
            </a:fld>
            <a:endParaRPr lang="en-US"/>
          </a:p>
        </p:txBody>
      </p:sp>
    </p:spTree>
    <p:extLst>
      <p:ext uri="{BB962C8B-B14F-4D97-AF65-F5344CB8AC3E}">
        <p14:creationId xmlns:p14="http://schemas.microsoft.com/office/powerpoint/2010/main" val="3583184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BF981-9D46-44F3-B947-618A5EB25B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B253A4-612C-4398-8FDF-F8019BBD6072}"/>
              </a:ext>
            </a:extLst>
          </p:cNvPr>
          <p:cNvSpPr>
            <a:spLocks noGrp="1"/>
          </p:cNvSpPr>
          <p:nvPr>
            <p:ph idx="1"/>
          </p:nvPr>
        </p:nvSpPr>
        <p:spPr>
          <a:xfrm>
            <a:off x="562708" y="1825625"/>
            <a:ext cx="10791092" cy="4667250"/>
          </a:xfrm>
        </p:spPr>
        <p:txBody>
          <a:bodyPr>
            <a:normAutofit fontScale="92500" lnSpcReduction="20000"/>
          </a:bodyPr>
          <a:lstStyle/>
          <a:p>
            <a:r>
              <a:rPr lang="fa-IR" dirty="0"/>
              <a:t>علائم و نشانه ها:</a:t>
            </a:r>
          </a:p>
          <a:p>
            <a:pPr marL="0" indent="0">
              <a:buNone/>
            </a:pPr>
            <a:r>
              <a:rPr lang="en-US" dirty="0"/>
              <a:t>- </a:t>
            </a:r>
            <a:r>
              <a:rPr lang="fa-IR" dirty="0"/>
              <a:t>درد لگنی، دیسمنوره پیشرونده که فعالیت روزانه یا کیفیت زندگی را تحت</a:t>
            </a:r>
            <a:r>
              <a:rPr lang="en-US" dirty="0"/>
              <a:t> </a:t>
            </a:r>
            <a:r>
              <a:rPr lang="fa-IR" dirty="0"/>
              <a:t>تاثیر قرار دهد، درد لگنی مزمن، علایم دوره ای هنگام دفع ادرار درد یا دفع خون، علایم دوره ای گوارشی به ویژه حرکات دردناک روده، دیسپارونیا (طبق اظهار خود دختر خانم)</a:t>
            </a:r>
          </a:p>
          <a:p>
            <a:r>
              <a:rPr lang="fa-IR" dirty="0"/>
              <a:t>علایم گوارشی (درد، سیری زودرس، حالت تهوع و استفراغ، نفخ و اتساع شکمی)</a:t>
            </a:r>
          </a:p>
          <a:p>
            <a:r>
              <a:rPr lang="fa-IR" dirty="0"/>
              <a:t>سوابق بیماری:</a:t>
            </a:r>
          </a:p>
          <a:p>
            <a:pPr marL="0" indent="0">
              <a:buNone/>
            </a:pPr>
            <a:r>
              <a:rPr lang="fa-IR" dirty="0"/>
              <a:t>- سابقه اندومتریوز در خود یا خانواده، سابقه مشکلات باروری/ ناباروری، سابقه کیست تخمدانی طولانی مدت</a:t>
            </a:r>
          </a:p>
          <a:p>
            <a:r>
              <a:rPr lang="fa-IR" dirty="0"/>
              <a:t>تاریخچه قاعدگی:</a:t>
            </a:r>
          </a:p>
          <a:p>
            <a:pPr marL="0" indent="0">
              <a:buNone/>
            </a:pPr>
            <a:r>
              <a:rPr lang="fa-IR" dirty="0"/>
              <a:t>- با یا بدون اختلال قاعدگی (لکه بینی قبل از قاعدگی، هایپرمنوره، قاعدگی های سنگین با طول مدت افزایش یافته، سیکل های قاعدگی کوتاه مدت)</a:t>
            </a:r>
          </a:p>
          <a:p>
            <a:r>
              <a:rPr lang="fa-IR" dirty="0"/>
              <a:t>مشکوک به اندومتریوز</a:t>
            </a:r>
            <a:endParaRPr lang="en-US" dirty="0"/>
          </a:p>
        </p:txBody>
      </p:sp>
      <p:sp>
        <p:nvSpPr>
          <p:cNvPr id="4" name="Slide Number Placeholder 3">
            <a:extLst>
              <a:ext uri="{FF2B5EF4-FFF2-40B4-BE49-F238E27FC236}">
                <a16:creationId xmlns:a16="http://schemas.microsoft.com/office/drawing/2014/main" id="{889EBAD0-B6A3-40D5-BFFE-19A6D0AB38BC}"/>
              </a:ext>
            </a:extLst>
          </p:cNvPr>
          <p:cNvSpPr>
            <a:spLocks noGrp="1"/>
          </p:cNvSpPr>
          <p:nvPr>
            <p:ph type="sldNum" sz="quarter" idx="12"/>
          </p:nvPr>
        </p:nvSpPr>
        <p:spPr/>
        <p:txBody>
          <a:bodyPr/>
          <a:lstStyle/>
          <a:p>
            <a:fld id="{EA7B37B6-0A66-4207-A368-AE4072E7BD0D}" type="slidenum">
              <a:rPr lang="en-US" smtClean="0"/>
              <a:t>43</a:t>
            </a:fld>
            <a:endParaRPr lang="en-US"/>
          </a:p>
        </p:txBody>
      </p:sp>
    </p:spTree>
    <p:extLst>
      <p:ext uri="{BB962C8B-B14F-4D97-AF65-F5344CB8AC3E}">
        <p14:creationId xmlns:p14="http://schemas.microsoft.com/office/powerpoint/2010/main" val="1493568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17FCA-2134-48DB-821A-DB05640C04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A6FDB1-E957-4769-8FFD-08A55108BFC6}"/>
              </a:ext>
            </a:extLst>
          </p:cNvPr>
          <p:cNvSpPr>
            <a:spLocks noGrp="1"/>
          </p:cNvSpPr>
          <p:nvPr>
            <p:ph idx="1"/>
          </p:nvPr>
        </p:nvSpPr>
        <p:spPr/>
        <p:txBody>
          <a:bodyPr/>
          <a:lstStyle/>
          <a:p>
            <a:r>
              <a:rPr lang="fa-IR" dirty="0"/>
              <a:t>مشاوره اصلاح سبک زندگی، مشاوره ازدواج بهنگام، آموزش روش های کاهش دیسمنوره </a:t>
            </a:r>
          </a:p>
          <a:p>
            <a:r>
              <a:rPr lang="fa-IR" dirty="0"/>
              <a:t>ارجاع به متخصص زنان و طب ایرانی </a:t>
            </a:r>
          </a:p>
          <a:p>
            <a:r>
              <a:rPr lang="fa-IR" dirty="0"/>
              <a:t>پسخوراند به بهورز / مراقب سلامت </a:t>
            </a:r>
          </a:p>
          <a:p>
            <a:r>
              <a:rPr lang="fa-IR" dirty="0"/>
              <a:t>پیگیری سه ماه بعد</a:t>
            </a:r>
            <a:endParaRPr lang="en-US" dirty="0"/>
          </a:p>
        </p:txBody>
      </p:sp>
      <p:sp>
        <p:nvSpPr>
          <p:cNvPr id="4" name="Slide Number Placeholder 3">
            <a:extLst>
              <a:ext uri="{FF2B5EF4-FFF2-40B4-BE49-F238E27FC236}">
                <a16:creationId xmlns:a16="http://schemas.microsoft.com/office/drawing/2014/main" id="{C6B89144-5A28-434C-B10C-7CB5538A3488}"/>
              </a:ext>
            </a:extLst>
          </p:cNvPr>
          <p:cNvSpPr>
            <a:spLocks noGrp="1"/>
          </p:cNvSpPr>
          <p:nvPr>
            <p:ph type="sldNum" sz="quarter" idx="12"/>
          </p:nvPr>
        </p:nvSpPr>
        <p:spPr/>
        <p:txBody>
          <a:bodyPr/>
          <a:lstStyle/>
          <a:p>
            <a:fld id="{EA7B37B6-0A66-4207-A368-AE4072E7BD0D}" type="slidenum">
              <a:rPr lang="en-US" smtClean="0"/>
              <a:t>44</a:t>
            </a:fld>
            <a:endParaRPr lang="en-US"/>
          </a:p>
        </p:txBody>
      </p:sp>
    </p:spTree>
    <p:extLst>
      <p:ext uri="{BB962C8B-B14F-4D97-AF65-F5344CB8AC3E}">
        <p14:creationId xmlns:p14="http://schemas.microsoft.com/office/powerpoint/2010/main" val="21651245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0C1B4-FE93-461B-A7CA-3D034C28FD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A35F46-0BD9-4084-A81C-981EBEACFCAC}"/>
              </a:ext>
            </a:extLst>
          </p:cNvPr>
          <p:cNvSpPr>
            <a:spLocks noGrp="1"/>
          </p:cNvSpPr>
          <p:nvPr>
            <p:ph idx="1"/>
          </p:nvPr>
        </p:nvSpPr>
        <p:spPr/>
        <p:txBody>
          <a:bodyPr/>
          <a:lstStyle/>
          <a:p>
            <a:r>
              <a:rPr lang="fa-IR" dirty="0"/>
              <a:t>طبیعی بودن همه موارد فوق</a:t>
            </a:r>
          </a:p>
          <a:p>
            <a:r>
              <a:rPr lang="fa-IR" dirty="0"/>
              <a:t>بدون مشکل</a:t>
            </a:r>
          </a:p>
          <a:p>
            <a:r>
              <a:rPr lang="fa-IR" dirty="0"/>
              <a:t>آموزش سبک زندگی و تغذیه در باروری </a:t>
            </a:r>
          </a:p>
          <a:p>
            <a:r>
              <a:rPr lang="fa-IR" dirty="0"/>
              <a:t>پیگیری یکسال بعد</a:t>
            </a:r>
            <a:endParaRPr lang="en-US" dirty="0"/>
          </a:p>
        </p:txBody>
      </p:sp>
      <p:sp>
        <p:nvSpPr>
          <p:cNvPr id="4" name="Slide Number Placeholder 3">
            <a:extLst>
              <a:ext uri="{FF2B5EF4-FFF2-40B4-BE49-F238E27FC236}">
                <a16:creationId xmlns:a16="http://schemas.microsoft.com/office/drawing/2014/main" id="{69AB8983-AB42-4A2C-8C06-5315C4E4D10C}"/>
              </a:ext>
            </a:extLst>
          </p:cNvPr>
          <p:cNvSpPr>
            <a:spLocks noGrp="1"/>
          </p:cNvSpPr>
          <p:nvPr>
            <p:ph type="sldNum" sz="quarter" idx="12"/>
          </p:nvPr>
        </p:nvSpPr>
        <p:spPr/>
        <p:txBody>
          <a:bodyPr/>
          <a:lstStyle/>
          <a:p>
            <a:fld id="{EA7B37B6-0A66-4207-A368-AE4072E7BD0D}" type="slidenum">
              <a:rPr lang="en-US" smtClean="0"/>
              <a:t>45</a:t>
            </a:fld>
            <a:endParaRPr lang="en-US"/>
          </a:p>
        </p:txBody>
      </p:sp>
    </p:spTree>
    <p:extLst>
      <p:ext uri="{BB962C8B-B14F-4D97-AF65-F5344CB8AC3E}">
        <p14:creationId xmlns:p14="http://schemas.microsoft.com/office/powerpoint/2010/main" val="30816659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2287-DF55-4AB5-A627-89896E0E8A0E}"/>
              </a:ext>
            </a:extLst>
          </p:cNvPr>
          <p:cNvSpPr>
            <a:spLocks noGrp="1"/>
          </p:cNvSpPr>
          <p:nvPr>
            <p:ph type="title"/>
          </p:nvPr>
        </p:nvSpPr>
        <p:spPr/>
        <p:txBody>
          <a:bodyPr/>
          <a:lstStyle/>
          <a:p>
            <a:r>
              <a:rPr lang="fa-IR" b="1" dirty="0">
                <a:solidFill>
                  <a:srgbClr val="FF0000"/>
                </a:solidFill>
              </a:rPr>
              <a:t>موارد نیازمند ارجاع به سطح دوم</a:t>
            </a:r>
            <a:br>
              <a:rPr lang="fa-IR" b="1" dirty="0"/>
            </a:br>
            <a:endParaRPr lang="en-US" dirty="0"/>
          </a:p>
        </p:txBody>
      </p:sp>
      <p:sp>
        <p:nvSpPr>
          <p:cNvPr id="3" name="Content Placeholder 2">
            <a:extLst>
              <a:ext uri="{FF2B5EF4-FFF2-40B4-BE49-F238E27FC236}">
                <a16:creationId xmlns:a16="http://schemas.microsoft.com/office/drawing/2014/main" id="{B85183F9-10D7-47CA-8233-2549F5123D3C}"/>
              </a:ext>
            </a:extLst>
          </p:cNvPr>
          <p:cNvSpPr>
            <a:spLocks noGrp="1"/>
          </p:cNvSpPr>
          <p:nvPr>
            <p:ph idx="1"/>
          </p:nvPr>
        </p:nvSpPr>
        <p:spPr/>
        <p:txBody>
          <a:bodyPr>
            <a:normAutofit lnSpcReduction="10000"/>
          </a:bodyPr>
          <a:lstStyle/>
          <a:p>
            <a:r>
              <a:rPr lang="fa-IR" dirty="0"/>
              <a:t>زنان متاهل و دختران مجرد با شک به سندرم تخمدان پلی کیستیک</a:t>
            </a:r>
          </a:p>
          <a:p>
            <a:r>
              <a:rPr lang="fa-IR" dirty="0"/>
              <a:t>زنان متاهل و دختران مجرد با شک به اندومتریوز</a:t>
            </a:r>
          </a:p>
          <a:p>
            <a:r>
              <a:rPr lang="fa-IR" dirty="0"/>
              <a:t>زنان متاهل با شک به علل زنانه ناباروری</a:t>
            </a:r>
          </a:p>
          <a:p>
            <a:r>
              <a:rPr lang="fa-IR" dirty="0"/>
              <a:t>مردان با شک به علل مردانه ناباروری</a:t>
            </a:r>
          </a:p>
          <a:p>
            <a:pPr marL="0" indent="0">
              <a:buNone/>
            </a:pPr>
            <a:endParaRPr lang="fa-IR" dirty="0"/>
          </a:p>
          <a:p>
            <a:r>
              <a:rPr lang="fa-IR" dirty="0"/>
              <a:t> زنان و مردان متاهل همراه با همسران خود به مرکز درمان ناباروری سطح دو مراجعه نمایند.</a:t>
            </a:r>
          </a:p>
          <a:p>
            <a:r>
              <a:rPr lang="fa-IR" dirty="0"/>
              <a:t> برای پیشگیری از ایجاد ترس و اضطراب در مراجعین مجرد، در صورت نیاز به ارجاع، ایشان به متخصص زنان و طب ایرانی ارجاع شوند و از ارجاع به مرکز درمان ناباروری سطح 2 اجتناب شود.</a:t>
            </a:r>
          </a:p>
        </p:txBody>
      </p:sp>
      <p:sp>
        <p:nvSpPr>
          <p:cNvPr id="4" name="Slide Number Placeholder 3">
            <a:extLst>
              <a:ext uri="{FF2B5EF4-FFF2-40B4-BE49-F238E27FC236}">
                <a16:creationId xmlns:a16="http://schemas.microsoft.com/office/drawing/2014/main" id="{6EDDCEEB-9407-4FA0-AF1E-A161185CA891}"/>
              </a:ext>
            </a:extLst>
          </p:cNvPr>
          <p:cNvSpPr>
            <a:spLocks noGrp="1"/>
          </p:cNvSpPr>
          <p:nvPr>
            <p:ph type="sldNum" sz="quarter" idx="12"/>
          </p:nvPr>
        </p:nvSpPr>
        <p:spPr/>
        <p:txBody>
          <a:bodyPr/>
          <a:lstStyle/>
          <a:p>
            <a:fld id="{EA7B37B6-0A66-4207-A368-AE4072E7BD0D}" type="slidenum">
              <a:rPr lang="en-US" smtClean="0"/>
              <a:t>46</a:t>
            </a:fld>
            <a:endParaRPr lang="en-US"/>
          </a:p>
        </p:txBody>
      </p:sp>
    </p:spTree>
    <p:extLst>
      <p:ext uri="{BB962C8B-B14F-4D97-AF65-F5344CB8AC3E}">
        <p14:creationId xmlns:p14="http://schemas.microsoft.com/office/powerpoint/2010/main" val="222878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3E4D-23DF-4A0D-97ED-351FE57AEED1}"/>
              </a:ext>
            </a:extLst>
          </p:cNvPr>
          <p:cNvSpPr>
            <a:spLocks noGrp="1"/>
          </p:cNvSpPr>
          <p:nvPr>
            <p:ph type="title"/>
          </p:nvPr>
        </p:nvSpPr>
        <p:spPr>
          <a:xfrm>
            <a:off x="838200" y="858129"/>
            <a:ext cx="10515600" cy="832559"/>
          </a:xfrm>
        </p:spPr>
        <p:txBody>
          <a:bodyPr>
            <a:normAutofit fontScale="90000"/>
          </a:bodyPr>
          <a:lstStyle/>
          <a:p>
            <a:r>
              <a:rPr lang="fa-IR" sz="3600" b="1" dirty="0">
                <a:solidFill>
                  <a:srgbClr val="FF0000"/>
                </a:solidFill>
              </a:rPr>
              <a:t>در دستگاه تناسلی مردان، ناباروری ممکن است ناشی از موارد زیر باشد:</a:t>
            </a:r>
            <a:br>
              <a:rPr lang="fa-IR" b="1" dirty="0"/>
            </a:br>
            <a:endParaRPr lang="en-US" dirty="0"/>
          </a:p>
        </p:txBody>
      </p:sp>
      <p:sp>
        <p:nvSpPr>
          <p:cNvPr id="3" name="Content Placeholder 2">
            <a:extLst>
              <a:ext uri="{FF2B5EF4-FFF2-40B4-BE49-F238E27FC236}">
                <a16:creationId xmlns:a16="http://schemas.microsoft.com/office/drawing/2014/main" id="{EF093E46-A615-4FC1-BB70-C0A8F70162B9}"/>
              </a:ext>
            </a:extLst>
          </p:cNvPr>
          <p:cNvSpPr>
            <a:spLocks noGrp="1"/>
          </p:cNvSpPr>
          <p:nvPr>
            <p:ph idx="1"/>
          </p:nvPr>
        </p:nvSpPr>
        <p:spPr>
          <a:xfrm>
            <a:off x="309489" y="1378634"/>
            <a:ext cx="11493305" cy="4979963"/>
          </a:xfrm>
        </p:spPr>
        <p:txBody>
          <a:bodyPr>
            <a:normAutofit lnSpcReduction="10000"/>
          </a:bodyPr>
          <a:lstStyle/>
          <a:p>
            <a:pPr algn="r" rtl="1"/>
            <a:r>
              <a:rPr lang="fa-IR" dirty="0"/>
              <a:t>انسداد دستگاه تناسلی که باعث اختلال در خروج مایع منی می شود. این انسداد می تواند در لوله های حامل مایع منی (مانند مجاری انزالی و سمینال وزیکل) رخ دهد. انسداد معمولاً به دلیل آسیب یا عفونت دستگاه تناسلی است.</a:t>
            </a:r>
          </a:p>
          <a:p>
            <a:pPr algn="r" rtl="1"/>
            <a:r>
              <a:rPr lang="fa-IR" dirty="0"/>
              <a:t>اختلالات هورمونی شامل اختلال در هورمون های غده هیپوفیز، هیپوتالاموس و بیضه ها می شود. هورمون هایی مانند تستوسترون تولید اسپرم را تنظیم می کنند. نمونه ای از اختلالاتی که منجر به عدم تعادل هورمونی می شود شامل سرطان هیپوفیز یا بیضه است.</a:t>
            </a:r>
          </a:p>
          <a:p>
            <a:pPr algn="r" rtl="1"/>
            <a:r>
              <a:rPr lang="fa-IR" dirty="0"/>
              <a:t>نارسایی بیضه در تولید اسپرم، درمان های پزشکی (مانند شیمی درمانی) که سلول های تولید کننده اسپرم را مختل می کند.</a:t>
            </a:r>
          </a:p>
          <a:p>
            <a:pPr algn="r" rtl="1"/>
            <a:r>
              <a:rPr lang="fa-IR" dirty="0"/>
              <a:t>عملکرد و کیفیت غیر طبیعی اسپرم شرایط یا موقعیت هایی که باعث شکل غیر طبیعی (مورفولوژی) و حرکت (موتیلیتی) اسپرم می شود و بر باروری تأثیر منفی می گذارد. به عنوان مثال، واریکوسل و استفاده از استروئیدهای آنابولیک می تواند باعث ایجاد پارامترهای غیر طبیعی مایع منی مانند تعداد و شکل اسپرم شود</a:t>
            </a:r>
            <a:endParaRPr lang="en-US" dirty="0"/>
          </a:p>
        </p:txBody>
      </p:sp>
      <p:sp>
        <p:nvSpPr>
          <p:cNvPr id="4" name="Slide Number Placeholder 3">
            <a:extLst>
              <a:ext uri="{FF2B5EF4-FFF2-40B4-BE49-F238E27FC236}">
                <a16:creationId xmlns:a16="http://schemas.microsoft.com/office/drawing/2014/main" id="{91D87467-A36D-4A38-A86A-A29A25D349C6}"/>
              </a:ext>
            </a:extLst>
          </p:cNvPr>
          <p:cNvSpPr>
            <a:spLocks noGrp="1"/>
          </p:cNvSpPr>
          <p:nvPr>
            <p:ph type="sldNum" sz="quarter" idx="12"/>
          </p:nvPr>
        </p:nvSpPr>
        <p:spPr/>
        <p:txBody>
          <a:bodyPr/>
          <a:lstStyle/>
          <a:p>
            <a:fld id="{EA7B37B6-0A66-4207-A368-AE4072E7BD0D}" type="slidenum">
              <a:rPr lang="en-US" smtClean="0"/>
              <a:t>5</a:t>
            </a:fld>
            <a:endParaRPr lang="en-US"/>
          </a:p>
        </p:txBody>
      </p:sp>
    </p:spTree>
    <p:extLst>
      <p:ext uri="{BB962C8B-B14F-4D97-AF65-F5344CB8AC3E}">
        <p14:creationId xmlns:p14="http://schemas.microsoft.com/office/powerpoint/2010/main" val="317322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EDC18-5C35-450E-BAD9-A9E889B4D6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3A4C1E3-E81B-4D99-9048-CFEE1A97F354}"/>
              </a:ext>
            </a:extLst>
          </p:cNvPr>
          <p:cNvSpPr>
            <a:spLocks noGrp="1"/>
          </p:cNvSpPr>
          <p:nvPr>
            <p:ph idx="1"/>
          </p:nvPr>
        </p:nvSpPr>
        <p:spPr>
          <a:xfrm>
            <a:off x="838199" y="1825625"/>
            <a:ext cx="10809849" cy="4351338"/>
          </a:xfrm>
        </p:spPr>
        <p:txBody>
          <a:bodyPr>
            <a:normAutofit/>
          </a:bodyPr>
          <a:lstStyle/>
          <a:p>
            <a:pPr algn="r" rtl="1"/>
            <a:r>
              <a:rPr lang="fa-IR" dirty="0"/>
              <a:t>عوامل محیطی و شغلی و سبک زندگی مانند سیگار کشیدن، مصرف بیش از حد الکل و چاقی می توانند بر باروری تأثیر بگذارند.</a:t>
            </a:r>
          </a:p>
          <a:p>
            <a:pPr algn="r" rtl="1"/>
            <a:r>
              <a:rPr lang="fa-IR" dirty="0"/>
              <a:t>علاوه بر این، قرار گرفتن در معرض آلاینده های محیطی و سموم، آفت کش ها، حرارت و اشعه میتواند مستقیماً برای گامتها (تخمک و اسپرم) سمی باشد و در نتیجه تعداد آنها کاهش یافته و کیفیت پایین آنها باعث ناباروری می شود. خواب نامناسب نیز می تواند بر باروری تاثیر نامطلوب داشته باشد.</a:t>
            </a:r>
          </a:p>
          <a:p>
            <a:pPr algn="r" rtl="1"/>
            <a:r>
              <a:rPr lang="fa-IR" dirty="0"/>
              <a:t>در سطح جهانی، سن اولین بارداری در زنان در حال افزایش است و نرخ باروری کلی در حال کاهش است. افراد به دلایل متعددی مانند ادامه تحصیل، پیشرفت شغلی، یافتن شریک مناسب زندگی و دستیابی به امنیت مالی و مسکن، فرزندآوری را به تاخیر می اندازند.</a:t>
            </a:r>
          </a:p>
        </p:txBody>
      </p:sp>
      <p:sp>
        <p:nvSpPr>
          <p:cNvPr id="4" name="Slide Number Placeholder 3">
            <a:extLst>
              <a:ext uri="{FF2B5EF4-FFF2-40B4-BE49-F238E27FC236}">
                <a16:creationId xmlns:a16="http://schemas.microsoft.com/office/drawing/2014/main" id="{6F0E01B3-0FDC-4D38-B761-D43EF32AB7FA}"/>
              </a:ext>
            </a:extLst>
          </p:cNvPr>
          <p:cNvSpPr>
            <a:spLocks noGrp="1"/>
          </p:cNvSpPr>
          <p:nvPr>
            <p:ph type="sldNum" sz="quarter" idx="12"/>
          </p:nvPr>
        </p:nvSpPr>
        <p:spPr/>
        <p:txBody>
          <a:bodyPr/>
          <a:lstStyle/>
          <a:p>
            <a:fld id="{EA7B37B6-0A66-4207-A368-AE4072E7BD0D}" type="slidenum">
              <a:rPr lang="en-US" smtClean="0"/>
              <a:t>6</a:t>
            </a:fld>
            <a:endParaRPr lang="en-US"/>
          </a:p>
        </p:txBody>
      </p:sp>
    </p:spTree>
    <p:extLst>
      <p:ext uri="{BB962C8B-B14F-4D97-AF65-F5344CB8AC3E}">
        <p14:creationId xmlns:p14="http://schemas.microsoft.com/office/powerpoint/2010/main" val="1235792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3E38-7ABE-41D2-BD08-C6CE129D57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BF6287-4CC7-4EAF-AE83-61731EADD092}"/>
              </a:ext>
            </a:extLst>
          </p:cNvPr>
          <p:cNvSpPr>
            <a:spLocks noGrp="1"/>
          </p:cNvSpPr>
          <p:nvPr>
            <p:ph idx="1"/>
          </p:nvPr>
        </p:nvSpPr>
        <p:spPr>
          <a:xfrm>
            <a:off x="838200" y="1825625"/>
            <a:ext cx="10936458" cy="4351338"/>
          </a:xfrm>
        </p:spPr>
        <p:txBody>
          <a:bodyPr/>
          <a:lstStyle/>
          <a:p>
            <a:r>
              <a:rPr lang="fa-IR" dirty="0"/>
              <a:t>قابلیت باروری زنان با افزایش سن کاهش می یابد. باروری مردان نیز با افزایش سن تا حدودی کاهش پیدا می کند که عوامل سبک زندگی قابل تغییر مانند رژیم غذایی و مصرف الکل، سیگار، دیابت و چاقی می تواند سبب کاهش قدرت باروری گردد.</a:t>
            </a:r>
          </a:p>
          <a:p>
            <a:pPr algn="r" rtl="1"/>
            <a:r>
              <a:rPr lang="fa-IR" dirty="0"/>
              <a:t>کاهش باروری مرتبط با افزایش سن دارای تنوع فردی است، به عنوان مثال یک زن ممکن است در 37 سالگی و زن دیگر در41 سالگی دچار کاهش باروری شود.</a:t>
            </a:r>
          </a:p>
          <a:p>
            <a:pPr algn="r" rtl="1"/>
            <a:r>
              <a:rPr lang="fa-IR" dirty="0"/>
              <a:t>بیشتر افراد در مورد پتانسیل باروری خود، محدودیت های باروری، علائم یا علل قابل پیشگیری مشکلات باروری، یا فناوری های کمک باروری موجود که می تواند زندگی باروری آنها را شکل دهد، آگاهی ندارند.</a:t>
            </a:r>
            <a:endParaRPr lang="en-US" dirty="0"/>
          </a:p>
        </p:txBody>
      </p:sp>
      <p:sp>
        <p:nvSpPr>
          <p:cNvPr id="4" name="Slide Number Placeholder 3">
            <a:extLst>
              <a:ext uri="{FF2B5EF4-FFF2-40B4-BE49-F238E27FC236}">
                <a16:creationId xmlns:a16="http://schemas.microsoft.com/office/drawing/2014/main" id="{6D6B57B8-A515-4F0E-8B9B-973584021A46}"/>
              </a:ext>
            </a:extLst>
          </p:cNvPr>
          <p:cNvSpPr>
            <a:spLocks noGrp="1"/>
          </p:cNvSpPr>
          <p:nvPr>
            <p:ph type="sldNum" sz="quarter" idx="12"/>
          </p:nvPr>
        </p:nvSpPr>
        <p:spPr/>
        <p:txBody>
          <a:bodyPr/>
          <a:lstStyle/>
          <a:p>
            <a:fld id="{EA7B37B6-0A66-4207-A368-AE4072E7BD0D}" type="slidenum">
              <a:rPr lang="en-US" smtClean="0"/>
              <a:t>7</a:t>
            </a:fld>
            <a:endParaRPr lang="en-US"/>
          </a:p>
        </p:txBody>
      </p:sp>
    </p:spTree>
    <p:extLst>
      <p:ext uri="{BB962C8B-B14F-4D97-AF65-F5344CB8AC3E}">
        <p14:creationId xmlns:p14="http://schemas.microsoft.com/office/powerpoint/2010/main" val="120331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F231F-B9BB-4D22-9DEA-74B6310DBAFB}"/>
              </a:ext>
            </a:extLst>
          </p:cNvPr>
          <p:cNvSpPr>
            <a:spLocks noGrp="1"/>
          </p:cNvSpPr>
          <p:nvPr>
            <p:ph type="title"/>
          </p:nvPr>
        </p:nvSpPr>
        <p:spPr/>
        <p:txBody>
          <a:bodyPr/>
          <a:lstStyle/>
          <a:p>
            <a:r>
              <a:rPr lang="fa-IR" b="1" dirty="0">
                <a:solidFill>
                  <a:srgbClr val="FF0000"/>
                </a:solidFill>
              </a:rPr>
              <a:t>روش های درمانی ناباروری</a:t>
            </a:r>
            <a:br>
              <a:rPr lang="fa-IR" b="1" dirty="0"/>
            </a:br>
            <a:endParaRPr lang="en-US" dirty="0"/>
          </a:p>
        </p:txBody>
      </p:sp>
      <p:sp>
        <p:nvSpPr>
          <p:cNvPr id="3" name="Content Placeholder 2">
            <a:extLst>
              <a:ext uri="{FF2B5EF4-FFF2-40B4-BE49-F238E27FC236}">
                <a16:creationId xmlns:a16="http://schemas.microsoft.com/office/drawing/2014/main" id="{4E8C9DED-C990-4745-975E-A4A2A6559D3E}"/>
              </a:ext>
            </a:extLst>
          </p:cNvPr>
          <p:cNvSpPr>
            <a:spLocks noGrp="1"/>
          </p:cNvSpPr>
          <p:nvPr>
            <p:ph idx="1"/>
          </p:nvPr>
        </p:nvSpPr>
        <p:spPr>
          <a:xfrm>
            <a:off x="520505" y="1167618"/>
            <a:ext cx="11183815" cy="5134708"/>
          </a:xfrm>
        </p:spPr>
        <p:txBody>
          <a:bodyPr>
            <a:normAutofit/>
          </a:bodyPr>
          <a:lstStyle/>
          <a:p>
            <a:r>
              <a:rPr lang="fa-IR" dirty="0"/>
              <a:t>درمان های ناباروری از نظر شدت، تهاجمی بودن و خطرات مرتبط متفاوت است. </a:t>
            </a:r>
          </a:p>
          <a:p>
            <a:r>
              <a:rPr lang="fa-IR" dirty="0"/>
              <a:t>درمان می تواند از مصرف دارو برای تحریک تخمک گذاری (</a:t>
            </a:r>
            <a:r>
              <a:rPr lang="en-US" dirty="0"/>
              <a:t>COH</a:t>
            </a:r>
            <a:r>
              <a:rPr lang="fa-IR" dirty="0"/>
              <a:t>) </a:t>
            </a:r>
            <a:r>
              <a:rPr lang="en-US" dirty="0"/>
              <a:t>، </a:t>
            </a:r>
            <a:r>
              <a:rPr lang="fa-IR" dirty="0"/>
              <a:t>تلقیح داخل رحمی اسپرم </a:t>
            </a:r>
            <a:r>
              <a:rPr lang="en-US" dirty="0"/>
              <a:t>(IUI)</a:t>
            </a:r>
            <a:r>
              <a:rPr lang="fa-IR" dirty="0"/>
              <a:t> تا دستکاری تهاجمی تخمک و اسپرم در خارج از بدن</a:t>
            </a:r>
            <a:r>
              <a:rPr lang="en-US" dirty="0"/>
              <a:t>(IVF/ICSI) </a:t>
            </a:r>
            <a:r>
              <a:rPr lang="fa-IR" dirty="0"/>
              <a:t>متفاوت باشد.</a:t>
            </a:r>
            <a:endParaRPr lang="en-US" dirty="0"/>
          </a:p>
          <a:p>
            <a:r>
              <a:rPr lang="fa-IR" dirty="0"/>
              <a:t> مشکلات تخمک گذاری، انسداد لوله های فالوپ، اندومتریوز، کاهش ذخیره تخمدانی، مشکلات رحم و سرویکس</a:t>
            </a:r>
            <a:r>
              <a:rPr lang="en-US" dirty="0"/>
              <a:t> </a:t>
            </a:r>
            <a:r>
              <a:rPr lang="fa-IR" dirty="0"/>
              <a:t>و فاکتور مردانه هر کدام به شیوه متفاوتی از درمان نیاز دارند و بسته به علت تشخیص داده شده در اغلب موارد از طریق دارو،</a:t>
            </a:r>
            <a:r>
              <a:rPr lang="en-US" dirty="0"/>
              <a:t> </a:t>
            </a:r>
            <a:r>
              <a:rPr lang="fa-IR" dirty="0"/>
              <a:t>جراحی، تلقیح داخل رحمی یا فناوری های کمک باروری قابل درمان اند. </a:t>
            </a:r>
            <a:endParaRPr lang="en-US" dirty="0"/>
          </a:p>
          <a:p>
            <a:r>
              <a:rPr lang="fa-IR" dirty="0"/>
              <a:t>درمان پیشنهادی ناباروری معمولاً بر اساس مدت زمان</a:t>
            </a:r>
            <a:r>
              <a:rPr lang="en-US" dirty="0"/>
              <a:t> </a:t>
            </a:r>
            <a:r>
              <a:rPr lang="fa-IR" dirty="0"/>
              <a:t>ناباروری، سن زن، سابقه پاسخ دهی و عوارض جانبی در درمان های قبلی، اولویت درمانی زوجین و پس از مشاوره در مورد</a:t>
            </a:r>
            <a:r>
              <a:rPr lang="en-US" dirty="0"/>
              <a:t> </a:t>
            </a:r>
            <a:r>
              <a:rPr lang="fa-IR" dirty="0"/>
              <a:t>میزان موفقیت، خطرات و مزایای هر گزینه درمانی توصیه می شوند.</a:t>
            </a:r>
            <a:endParaRPr lang="en-US" dirty="0"/>
          </a:p>
        </p:txBody>
      </p:sp>
      <p:sp>
        <p:nvSpPr>
          <p:cNvPr id="4" name="Slide Number Placeholder 3">
            <a:extLst>
              <a:ext uri="{FF2B5EF4-FFF2-40B4-BE49-F238E27FC236}">
                <a16:creationId xmlns:a16="http://schemas.microsoft.com/office/drawing/2014/main" id="{FD1B64F4-9EFF-4507-9698-229CA1EBAA54}"/>
              </a:ext>
            </a:extLst>
          </p:cNvPr>
          <p:cNvSpPr>
            <a:spLocks noGrp="1"/>
          </p:cNvSpPr>
          <p:nvPr>
            <p:ph type="sldNum" sz="quarter" idx="12"/>
          </p:nvPr>
        </p:nvSpPr>
        <p:spPr/>
        <p:txBody>
          <a:bodyPr/>
          <a:lstStyle/>
          <a:p>
            <a:fld id="{EA7B37B6-0A66-4207-A368-AE4072E7BD0D}" type="slidenum">
              <a:rPr lang="en-US" smtClean="0"/>
              <a:t>8</a:t>
            </a:fld>
            <a:endParaRPr lang="en-US"/>
          </a:p>
        </p:txBody>
      </p:sp>
    </p:spTree>
    <p:extLst>
      <p:ext uri="{BB962C8B-B14F-4D97-AF65-F5344CB8AC3E}">
        <p14:creationId xmlns:p14="http://schemas.microsoft.com/office/powerpoint/2010/main" val="347697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27506-2E32-4C03-B9F4-A5F338E8475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8F7045-6068-40D8-B29E-A8BF10AF5D40}"/>
              </a:ext>
            </a:extLst>
          </p:cNvPr>
          <p:cNvSpPr>
            <a:spLocks noGrp="1"/>
          </p:cNvSpPr>
          <p:nvPr>
            <p:ph idx="1"/>
          </p:nvPr>
        </p:nvSpPr>
        <p:spPr>
          <a:xfrm>
            <a:off x="436098" y="1825625"/>
            <a:ext cx="11324493" cy="4667250"/>
          </a:xfrm>
        </p:spPr>
        <p:txBody>
          <a:bodyPr>
            <a:normAutofit fontScale="92500"/>
          </a:bodyPr>
          <a:lstStyle/>
          <a:p>
            <a:r>
              <a:rPr lang="fa-IR" dirty="0"/>
              <a:t>برای افرادی که با مشکلات عدم تخمک گذاری، ناباروری غیرقابل توجیه یا ناباروری خفیف مراجعه می کنند، اغلب تحریک</a:t>
            </a:r>
            <a:r>
              <a:rPr lang="en-US" dirty="0"/>
              <a:t> </a:t>
            </a:r>
            <a:r>
              <a:rPr lang="fa-IR" dirty="0"/>
              <a:t>تخمک گذاری با یا بدون تلقیح داخل رحمی</a:t>
            </a:r>
            <a:r>
              <a:rPr lang="en-US" dirty="0"/>
              <a:t>(IUI)</a:t>
            </a:r>
            <a:r>
              <a:rPr lang="fa-IR" dirty="0"/>
              <a:t>انتخاب اولیه می باشد.</a:t>
            </a:r>
          </a:p>
          <a:p>
            <a:r>
              <a:rPr lang="fa-IR" dirty="0"/>
              <a:t>اگر این رویکردها منجر به بارداری نشوند، روش های کمک باروری </a:t>
            </a:r>
            <a:r>
              <a:rPr lang="en-US" dirty="0"/>
              <a:t>(ART)</a:t>
            </a:r>
            <a:r>
              <a:rPr lang="fa-IR" dirty="0"/>
              <a:t> در نظر گرفته می شود. </a:t>
            </a:r>
          </a:p>
          <a:p>
            <a:r>
              <a:rPr lang="fa-IR" dirty="0"/>
              <a:t> این روش ها شامل لقاح آزمایشگاهی و انتقال جنین</a:t>
            </a:r>
            <a:r>
              <a:rPr lang="en-US" dirty="0"/>
              <a:t> (IVF)</a:t>
            </a:r>
            <a:r>
              <a:rPr lang="fa-IR" dirty="0"/>
              <a:t>وتزریق داخل سیتوپلاسمی اسپرم </a:t>
            </a:r>
            <a:r>
              <a:rPr lang="en-US" dirty="0"/>
              <a:t>(ICSI)</a:t>
            </a:r>
            <a:r>
              <a:rPr lang="fa-IR" dirty="0"/>
              <a:t> انتقال گامت به داخل فالوپ</a:t>
            </a:r>
            <a:r>
              <a:rPr lang="en-US" dirty="0"/>
              <a:t> (GIFT)</a:t>
            </a:r>
            <a:r>
              <a:rPr lang="fa-IR" dirty="0"/>
              <a:t> انتقال زیگوت به داخل فالوپ </a:t>
            </a:r>
            <a:r>
              <a:rPr lang="en-US" dirty="0"/>
              <a:t>(ZIFT)</a:t>
            </a:r>
            <a:r>
              <a:rPr lang="fa-IR" dirty="0"/>
              <a:t> وانجماد گامت و جنین، اهدای تخمک، اهدای جنین و بارداری با رحم جایگزین است.</a:t>
            </a:r>
          </a:p>
          <a:p>
            <a:r>
              <a:rPr lang="fa-IR" dirty="0"/>
              <a:t>از آنجا که قدرت باروری زنان با افزایش سن کاهش  می یابد </a:t>
            </a:r>
            <a:r>
              <a:rPr lang="en-US" dirty="0"/>
              <a:t>IVF</a:t>
            </a:r>
            <a:r>
              <a:rPr lang="fa-IR" dirty="0"/>
              <a:t>به عنوان استراتژی درمانی خط اول در زنان بالای 38 تا 40 سال یا در موارد ناباروری شدید مردانه یا فاکتور لوله ای دوطرفه در نظر گرفته می شود.</a:t>
            </a:r>
          </a:p>
          <a:p>
            <a:r>
              <a:rPr lang="fa-IR" dirty="0"/>
              <a:t>عوارض جانبی استفاده از داروهای تحریک تخمک گذاری شامل حاملگی چندقلویی (تا 36 درصد سیکل ها) و سندرم تحریک بیش از حد تخمدان (1 تا 5 درصد سیکل ها) است.</a:t>
            </a:r>
            <a:endParaRPr lang="en-US" dirty="0"/>
          </a:p>
        </p:txBody>
      </p:sp>
      <p:sp>
        <p:nvSpPr>
          <p:cNvPr id="4" name="Slide Number Placeholder 3">
            <a:extLst>
              <a:ext uri="{FF2B5EF4-FFF2-40B4-BE49-F238E27FC236}">
                <a16:creationId xmlns:a16="http://schemas.microsoft.com/office/drawing/2014/main" id="{F2DF31C3-783F-46CF-9D25-358D4545601A}"/>
              </a:ext>
            </a:extLst>
          </p:cNvPr>
          <p:cNvSpPr>
            <a:spLocks noGrp="1"/>
          </p:cNvSpPr>
          <p:nvPr>
            <p:ph type="sldNum" sz="quarter" idx="12"/>
          </p:nvPr>
        </p:nvSpPr>
        <p:spPr/>
        <p:txBody>
          <a:bodyPr/>
          <a:lstStyle/>
          <a:p>
            <a:fld id="{EA7B37B6-0A66-4207-A368-AE4072E7BD0D}" type="slidenum">
              <a:rPr lang="en-US" smtClean="0"/>
              <a:t>9</a:t>
            </a:fld>
            <a:endParaRPr lang="en-US"/>
          </a:p>
        </p:txBody>
      </p:sp>
    </p:spTree>
    <p:extLst>
      <p:ext uri="{BB962C8B-B14F-4D97-AF65-F5344CB8AC3E}">
        <p14:creationId xmlns:p14="http://schemas.microsoft.com/office/powerpoint/2010/main" val="3978803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4625</Words>
  <Application>Microsoft Office PowerPoint</Application>
  <PresentationFormat>Widescreen</PresentationFormat>
  <Paragraphs>381</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راهنمای بالینی هماهنگ کشوری  پیشگیری و تشخیص بهنگام و درمان ناباروری  در قالب نظام ارجاع و سطح بندی خدمات</vt:lpstr>
      <vt:lpstr>PowerPoint Presentation</vt:lpstr>
      <vt:lpstr>علل ناباروری </vt:lpstr>
      <vt:lpstr>در دستگاه تناسلی زنان، ناباروری ممکن است ناشی از موارد زیر باشد: </vt:lpstr>
      <vt:lpstr>در دستگاه تناسلی مردان، ناباروری ممکن است ناشی از موارد زیر باشد: </vt:lpstr>
      <vt:lpstr>PowerPoint Presentation</vt:lpstr>
      <vt:lpstr>PowerPoint Presentation</vt:lpstr>
      <vt:lpstr>روش های درمانی ناباروری </vt:lpstr>
      <vt:lpstr>PowerPoint Presentation</vt:lpstr>
      <vt:lpstr>سطح بندی خدمات ناباروری </vt:lpstr>
      <vt:lpstr>سطح اول - خدمات</vt:lpstr>
      <vt:lpstr>سطح اول ارائه خدمت: </vt:lpstr>
      <vt:lpstr>معیارهای ارایه خدمت در سطح اول (افراد واجد شرایط دریافت خدمت) </vt:lpstr>
      <vt:lpstr>PowerPoint Presentation</vt:lpstr>
      <vt:lpstr>زنان با معیارهای ذیل واجد شرایط ارزیابی از نظر باروری می باشند: </vt:lpstr>
      <vt:lpstr>PowerPoint Presentation</vt:lpstr>
      <vt:lpstr>خدمات ارائه شده در سطح اول_ بهورز/ مراقب سلامت </vt:lpstr>
      <vt:lpstr>PowerPoint Presentation</vt:lpstr>
      <vt:lpstr>PowerPoint Presentation</vt:lpstr>
      <vt:lpstr>PowerPoint Presentation</vt:lpstr>
      <vt:lpstr>ارزیابی، طبقه بندی و اقدام توسط بهورز/ مراقب سلامت ویژه زنان متاهل</vt:lpstr>
      <vt:lpstr>PowerPoint Presentation</vt:lpstr>
      <vt:lpstr>سندرم تخمدان پلی کیستیک</vt:lpstr>
      <vt:lpstr>اندومتریوز</vt:lpstr>
      <vt:lpstr>PowerPoint Presentation</vt:lpstr>
      <vt:lpstr>PowerPoint Presentation</vt:lpstr>
      <vt:lpstr> ارزیابی، طبقه بندی و اقدام ویژه دختران مجرد</vt:lpstr>
      <vt:lpstr>PowerPoint Presentation</vt:lpstr>
      <vt:lpstr>PowerPoint Presentation</vt:lpstr>
      <vt:lpstr>PowerPoint Presentation</vt:lpstr>
      <vt:lpstr>موارد نیازمند ارجاع به سطح اول_ پزشک/ ماما مراقب</vt:lpstr>
      <vt:lpstr>ارزیابی، طبقه بندی و اقدام توسط پزشک زن/ ماما مراقب ویژه زنان متاهل</vt:lpstr>
      <vt:lpstr>ارزیابی، طبقه بندی و اقدام توسط پزشک زن/ ماما مراقب ویژه زنان متاهل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ارزیابی، طبقه بندی و اقدام توسط پزشک زن/ ماما مراقب ویژه دختران مجرد</vt:lpstr>
      <vt:lpstr>PowerPoint Presentation</vt:lpstr>
      <vt:lpstr>PowerPoint Presentation</vt:lpstr>
      <vt:lpstr>PowerPoint Presentation</vt:lpstr>
      <vt:lpstr>PowerPoint Presentation</vt:lpstr>
      <vt:lpstr>موارد نیازمند ارجاع به سطح دوم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ناباروری</dc:title>
  <dc:creator>ELHAM</dc:creator>
  <cp:lastModifiedBy>ELHAM</cp:lastModifiedBy>
  <cp:revision>47</cp:revision>
  <dcterms:created xsi:type="dcterms:W3CDTF">2024-02-25T07:39:08Z</dcterms:created>
  <dcterms:modified xsi:type="dcterms:W3CDTF">2024-02-25T15:35:13Z</dcterms:modified>
</cp:coreProperties>
</file>