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5"/>
  </p:notesMasterIdLst>
  <p:sldIdLst>
    <p:sldId id="256" r:id="rId6"/>
    <p:sldId id="447" r:id="rId7"/>
    <p:sldId id="446" r:id="rId8"/>
    <p:sldId id="433" r:id="rId9"/>
    <p:sldId id="449" r:id="rId10"/>
    <p:sldId id="443" r:id="rId11"/>
    <p:sldId id="450" r:id="rId12"/>
    <p:sldId id="451" r:id="rId13"/>
    <p:sldId id="455" r:id="rId14"/>
    <p:sldId id="454" r:id="rId15"/>
    <p:sldId id="456" r:id="rId16"/>
    <p:sldId id="457" r:id="rId17"/>
    <p:sldId id="458" r:id="rId18"/>
    <p:sldId id="459" r:id="rId19"/>
    <p:sldId id="460" r:id="rId20"/>
    <p:sldId id="452" r:id="rId21"/>
    <p:sldId id="453" r:id="rId22"/>
    <p:sldId id="441" r:id="rId23"/>
    <p:sldId id="44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1569" autoAdjust="0"/>
  </p:normalViewPr>
  <p:slideViewPr>
    <p:cSldViewPr snapToGrid="0">
      <p:cViewPr varScale="1">
        <p:scale>
          <a:sx n="74" d="100"/>
          <a:sy n="74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0609-A2E6-402B-9C5F-75632B54EA2E}" type="datetimeFigureOut">
              <a:rPr lang="zh-CN" altLang="en-US" smtClean="0"/>
              <a:t>2024/8/3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13E0-1FCB-4702-A208-0C3F035D5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63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13E0-1FCB-4702-A208-0C3F035D53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39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13E0-1FCB-4702-A208-0C3F035D53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1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Powerpoint.ir 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Powerpoint.i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20833" r="1172" b="3995"/>
          <a:stretch/>
        </p:blipFill>
        <p:spPr>
          <a:xfrm>
            <a:off x="-12699" y="0"/>
            <a:ext cx="12204700" cy="683260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2D6D-FD53-49CF-AB4C-9D3262A0FE78}" type="datetime1">
              <a:rPr lang="zh-CN" altLang="en-US" smtClean="0"/>
              <a:t>2024/8/3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5442592" y="5642192"/>
            <a:ext cx="4251899" cy="3570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239594" y="4781008"/>
            <a:ext cx="8657897" cy="7740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lnSpc>
                <a:spcPct val="100000"/>
              </a:lnSpc>
              <a:defRPr sz="4400">
                <a:solidFill>
                  <a:schemeClr val="accent1"/>
                </a:solidFill>
                <a:effectLst>
                  <a:reflection blurRad="6350" stA="27000" endPos="50000" dist="50800" dir="5400000" sy="-100000" algn="bl" rotWithShape="0"/>
                </a:effectLst>
                <a:latin typeface="Arial Rounded MT Bold" panose="020F0704030504030204" pitchFamily="34" charset="0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3195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Powerpoint.ir 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5080-B823-4042-9376-B55297823CA9}" type="datetime1">
              <a:rPr lang="zh-CN" altLang="en-US" smtClean="0"/>
              <a:t>2024/8/3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4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Powerpoint.ir 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542904"/>
            <a:ext cx="7994651" cy="89834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106851" y="3510919"/>
            <a:ext cx="3978300" cy="3461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/>
          </a:sp3d>
        </p:spPr>
        <p:txBody>
          <a:bodyPr vert="horz" lIns="91440" tIns="45720" rIns="91440" bIns="45720" rtlCol="0" anchor="ctr">
            <a:noAutofit/>
          </a:bodyPr>
          <a:lstStyle>
            <a:lvl1pPr marL="357188" indent="-357188" algn="ctr">
              <a:buFont typeface="Arial" panose="020B0604020202020204" pitchFamily="34" charset="0"/>
              <a:buNone/>
              <a:defRPr lang="en-US" altLang="zh-CN" sz="16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62A-F9CE-49EA-ADF0-CCD640ACB383}" type="datetime1">
              <a:rPr lang="zh-CN" altLang="en-US" smtClean="0"/>
              <a:t>2024/8/3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12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Powerpoint.ir 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79A4-F23B-48C4-A329-E02080EEEE40}" type="datetime1">
              <a:rPr lang="zh-CN" altLang="en-US" smtClean="0"/>
              <a:t>2024/8/3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6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B3F-4094-4768-AA94-B2C9F1E66FD3}" type="datetime1">
              <a:rPr lang="zh-CN" altLang="en-US" smtClean="0"/>
              <a:t>2024/8/3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5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Powerpoint.ir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1321" b="63732"/>
          <a:stretch/>
        </p:blipFill>
        <p:spPr>
          <a:xfrm flipH="1">
            <a:off x="-1" y="0"/>
            <a:ext cx="12189980" cy="140208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50240" y="809898"/>
            <a:ext cx="10951920" cy="583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50240" y="1558519"/>
            <a:ext cx="10951920" cy="488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BBD27-0CAC-4309-8A0A-4DD765D934E9}" type="datetime1">
              <a:rPr lang="zh-CN" altLang="en-US" smtClean="0"/>
              <a:t>2024/8/3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3792-F815-44DC-B16D-CF70C9A80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43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3200" b="1" i="0" kern="1200" baseline="0" dirty="0">
          <a:solidFill>
            <a:schemeClr val="accent1"/>
          </a:solidFill>
          <a:effectLst>
            <a:reflection blurRad="6350" stA="26000" endPos="50000" dist="50800" dir="5400000" sy="-100000" algn="bl" rotWithShape="0"/>
          </a:effectLst>
          <a:latin typeface="Arial Rounded MT Bold" panose="020F0704030504030204" pitchFamily="34" charset="0"/>
          <a:ea typeface="微软雅黑" panose="020B0503020204020204" pitchFamily="34" charset="-122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100000"/>
        <a:buFontTx/>
        <a:buNone/>
        <a:defRPr sz="2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0" indent="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None/>
        <a:defRPr sz="18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Powerpoint.ir 2"/>
          <p:cNvSpPr>
            <a:spLocks noGrp="1"/>
          </p:cNvSpPr>
          <p:nvPr>
            <p:ph type="subTitle" idx="1"/>
          </p:nvPr>
        </p:nvSpPr>
        <p:spPr>
          <a:xfrm>
            <a:off x="4067810" y="5456967"/>
            <a:ext cx="5643934" cy="357052"/>
          </a:xfrm>
        </p:spPr>
        <p:txBody>
          <a:bodyPr/>
          <a:lstStyle/>
          <a:p>
            <a:r>
              <a:rPr lang="fa-IR" altLang="zh-CN" sz="2000" b="1" dirty="0">
                <a:cs typeface="B Nazanin" panose="00000400000000000000" pitchFamily="2" charset="-78"/>
              </a:rPr>
              <a:t>معاونت بهداشت= </a:t>
            </a:r>
            <a:r>
              <a:rPr lang="fa-IR" altLang="zh-CN" sz="2000" b="1" dirty="0" smtClean="0">
                <a:cs typeface="B Nazanin" panose="00000400000000000000" pitchFamily="2" charset="-78"/>
              </a:rPr>
              <a:t>مرداد ماه 1403</a:t>
            </a:r>
            <a:endParaRPr lang="fa-IR" altLang="zh-CN" sz="2000" b="1" dirty="0">
              <a:cs typeface="B Nazanin" panose="00000400000000000000" pitchFamily="2" charset="-78"/>
            </a:endParaRPr>
          </a:p>
        </p:txBody>
      </p:sp>
      <p:sp>
        <p:nvSpPr>
          <p:cNvPr id="2" name="SlidePowerpoint.ir 1"/>
          <p:cNvSpPr>
            <a:spLocks noGrp="1"/>
          </p:cNvSpPr>
          <p:nvPr>
            <p:ph type="title"/>
          </p:nvPr>
        </p:nvSpPr>
        <p:spPr>
          <a:xfrm>
            <a:off x="1350219" y="1852422"/>
            <a:ext cx="10003581" cy="3961597"/>
          </a:xfrm>
        </p:spPr>
        <p:txBody>
          <a:bodyPr>
            <a:noAutofit/>
          </a:bodyPr>
          <a:lstStyle/>
          <a:p>
            <a:pPr rtl="1"/>
            <a:r>
              <a:rPr lang="fa-IR" sz="6000" dirty="0">
                <a:solidFill>
                  <a:srgbClr val="FF0000"/>
                </a:solidFill>
                <a:cs typeface="B Nazanin" panose="00000400000000000000" pitchFamily="2" charset="-78"/>
              </a:rPr>
              <a:t>برنامه آموزش و مشاوره فرزندآوری</a:t>
            </a:r>
            <a:br>
              <a:rPr lang="fa-IR" sz="60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altLang="zh-CN" sz="6000" dirty="0">
                <a:cs typeface="B Nazanin" panose="00000400000000000000" pitchFamily="2" charset="-78"/>
              </a:rPr>
              <a:t/>
            </a:r>
            <a:br>
              <a:rPr lang="fa-IR" altLang="zh-CN" sz="6000" dirty="0">
                <a:cs typeface="B Nazanin" panose="000004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نرگس سعیدی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کارشناس جوانی 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جمعیت</a:t>
            </a:r>
            <a: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endParaRPr lang="fa-IR" altLang="zh-CN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12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307"/>
            <a:ext cx="12192000" cy="61161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811949"/>
            <a:ext cx="11178863" cy="59095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244699"/>
            <a:ext cx="5795493" cy="64767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" y="1249251"/>
            <a:ext cx="6233374" cy="499700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3" y="309093"/>
            <a:ext cx="5816957" cy="65489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863" y="1468683"/>
            <a:ext cx="6789906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154547"/>
            <a:ext cx="6518550" cy="68258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960"/>
            <a:ext cx="6375042" cy="49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1"/>
            <a:ext cx="5431176" cy="67214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" y="0"/>
            <a:ext cx="6404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" y="502276"/>
            <a:ext cx="11710447" cy="63557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251707"/>
            <a:ext cx="10911750" cy="4711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9C5DBA-D824-46A2-A734-7C6CB0216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924"/>
            <a:ext cx="12192000" cy="5299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48567-7810-4BFF-8C6C-24BE9DFC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3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533CAC-C9F8-429D-9F49-B25F816C9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621"/>
            <a:ext cx="12192000" cy="31691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6804-1C48-4D42-AFCB-336594EE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2C4D2B-112B-42CE-8700-725BA831D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2372"/>
            <a:ext cx="12192001" cy="5959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6CE52-88CC-4971-8B05-2D74D951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2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310F-E93F-4E86-85BE-C52EF1D1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اهمیت فرزندآوری 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D758-509E-43AB-A780-1A9ED71C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80" y="1470530"/>
            <a:ext cx="10951920" cy="4885822"/>
          </a:xfrm>
        </p:spPr>
        <p:txBody>
          <a:bodyPr vert="horz" lIns="91440" tIns="45720" rIns="91440" bIns="45720" rtlCol="0"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rPr>
              <a:t>سیاست </a:t>
            </a:r>
            <a:r>
              <a:rPr lang="fa-IR" sz="3200" b="1" dirty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rPr>
              <a:t>های </a:t>
            </a:r>
            <a:r>
              <a:rPr lang="fa-IR" sz="3200" b="1" dirty="0" smtClean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rPr>
              <a:t>کلی </a:t>
            </a:r>
            <a:r>
              <a:rPr lang="fa-IR" sz="3200" b="1" dirty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rPr>
              <a:t>جمعیت: ابلاغی رهبر معظم انقلاب اسلامی: 1393/02/30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بند 2 ــ رفع </a:t>
            </a:r>
            <a:r>
              <a:rPr lang="fa-IR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موانع ازدواج، تسهیل و ترویج تشکیل خانواده و افزایش فرزند، کاهش سن ازدواج و حمایت از زوج‌های جوان و توانمندسازی آنان در تأمین هزینه‌های زندگی و تربیت نسل صالح و کارآمد</a:t>
            </a:r>
            <a:br>
              <a:rPr lang="fa-IR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بند 3 </a:t>
            </a:r>
            <a:r>
              <a:rPr lang="fa-IR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ــ اختصاص تسهیلات مناسب برای مادران به‌ویژه در دوره بارداری و شیردهی و پوشش بیمه‌ای هزینه‌های زایمان و درمان ناباروری مردان و زنان و تقویت نهادها و مؤسسات حمایتی ذی‌ربط</a:t>
            </a:r>
            <a:br>
              <a:rPr lang="fa-IR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بند4 </a:t>
            </a:r>
            <a:r>
              <a:rPr lang="fa-IR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ــ تحکیم بنیان و پایداری خانواده با اصلاح و تکمیل آموزش‌های عمومی درباره اصالت کانون خانواده و فرزند پروری و با تأکید بر آموزش‌ مهارت‌های زندگی و ارتباطی و ارائه خدمات مشاوره‌ای بر مبنای فرهنگ و ارزش‌های اسلامی ــ ایرانی و توسعه و تقویت نظام تأمین اجتماعی، خدمات بهداشتی و درمانی و مراقبت‌های پزشکی در جهت سلامت باروری و فرزندآوری</a:t>
            </a:r>
            <a:endParaRPr lang="en-US" b="1" dirty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DD218-FBBB-403B-A808-AAE2116A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19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2543D3-1452-49CA-8464-FA4642CDC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337519"/>
            <a:ext cx="6074229" cy="53839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DE9E7-57F1-4036-8E5E-EC1C9B1A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F7F43-C440-4611-A76A-99AA79BFDC6F}"/>
              </a:ext>
            </a:extLst>
          </p:cNvPr>
          <p:cNvSpPr/>
          <p:nvPr/>
        </p:nvSpPr>
        <p:spPr>
          <a:xfrm>
            <a:off x="288471" y="1406740"/>
            <a:ext cx="55408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tx2"/>
                </a:solidFill>
                <a:cs typeface="B Nazanin" panose="00000400000000000000" pitchFamily="2" charset="-78"/>
              </a:rPr>
              <a:t>قانون برنامه 5 ساله ششم: ماده 102 بند ت و ث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ت ـ زمینه‌سازی جهت افزایش نرخ باروری (</a:t>
            </a:r>
            <a:r>
              <a:rPr lang="en-US" sz="2000" b="1" dirty="0">
                <a:cs typeface="B Nazanin" panose="00000400000000000000" pitchFamily="2" charset="-78"/>
              </a:rPr>
              <a:t>TFR </a:t>
            </a:r>
            <a:r>
              <a:rPr lang="fa-IR" sz="2000" b="1" dirty="0" smtClean="0">
                <a:cs typeface="B Nazanin" panose="00000400000000000000" pitchFamily="2" charset="-78"/>
              </a:rPr>
              <a:t>به </a:t>
            </a:r>
            <a:r>
              <a:rPr lang="fa-IR" sz="2000" b="1" dirty="0">
                <a:cs typeface="B Nazanin" panose="00000400000000000000" pitchFamily="2" charset="-78"/>
              </a:rPr>
              <a:t>حداقل۲/۵ فرزند به‌ازای هر زن در سن باروری درطول اجرای قانون </a:t>
            </a:r>
            <a:r>
              <a:rPr lang="fa-IR" sz="2000" b="1" dirty="0" smtClean="0">
                <a:cs typeface="B Nazanin" panose="00000400000000000000" pitchFamily="2" charset="-78"/>
              </a:rPr>
              <a:t>برنامه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ث </a:t>
            </a:r>
            <a:r>
              <a:rPr lang="fa-IR" sz="2000" b="1" dirty="0">
                <a:cs typeface="B Nazanin" panose="00000400000000000000" pitchFamily="2" charset="-78"/>
              </a:rPr>
              <a:t>ـ پشتیبانی و حمایت از ترویج ازدواج موفق، پایدار و آسان، فرزندآوری و تربیت فرزند صالح، ارزش‌دانستن ازدواج و فرزندآوری از طریق تمهید و سازوکارهای قانونی و اعطای تسهیلات و </a:t>
            </a:r>
            <a:r>
              <a:rPr lang="fa-IR" sz="2000" b="1" dirty="0" smtClean="0">
                <a:cs typeface="B Nazanin" panose="00000400000000000000" pitchFamily="2" charset="-78"/>
              </a:rPr>
              <a:t>امکانات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در </a:t>
            </a: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بیشتر مواد قانون به شکلی به موضوع فرزندآوری پرداخته است و این نشانه اهمیت این مسئله است.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(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مواد46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، 28، 48،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35)</a:t>
            </a:r>
            <a:endParaRPr lang="en-US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5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2543D3-1452-49CA-8464-FA4642CDC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05" y="1917703"/>
            <a:ext cx="4921344" cy="43061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DE9E7-57F1-4036-8E5E-EC1C9B1A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F7F43-C440-4611-A76A-99AA79BFDC6F}"/>
              </a:ext>
            </a:extLst>
          </p:cNvPr>
          <p:cNvSpPr/>
          <p:nvPr/>
        </p:nvSpPr>
        <p:spPr>
          <a:xfrm>
            <a:off x="288471" y="1406740"/>
            <a:ext cx="55408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قانون حمایت از خانواده و جوانی جمعیت</a:t>
            </a:r>
            <a:endParaRPr lang="fa-IR" sz="24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ctr" rtl="1"/>
            <a:endParaRPr lang="fa-IR" b="1" dirty="0" smtClean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endParaRPr lang="fa-IR" b="1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مشتمل بر هفتاد و سه ماده و هشتاد و یک تبصره و 236 تکلیف قانونی</a:t>
            </a:r>
          </a:p>
          <a:p>
            <a:pPr algn="just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43 ماده از 73 که معادل 59 درصد است تکلیف وزارت بهداشت است.</a:t>
            </a:r>
          </a:p>
          <a:p>
            <a:pPr algn="just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19 ماده از 73 که معادل 26درصد است تکلیف معاونت بهداشت است.</a:t>
            </a:r>
          </a:p>
          <a:p>
            <a:pPr algn="just" rtl="1"/>
            <a:endParaRPr lang="fa-IR" sz="20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201108" lvl="1" indent="0" algn="just" rtl="1">
              <a:buNone/>
            </a:pP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در جلسه مورخ 1399/12/26 مجلس شورای با اجرای آزمایشی آن به مدت هفت سال تصویب گردید و در تاریخ 1400/8/5 به تأیید نهایی شورای نگهبان رسید</a:t>
            </a:r>
            <a:r>
              <a:rPr lang="en-US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7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3EA-B432-47D6-BDF7-6F8B3752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100000"/>
            </a:pPr>
            <a:r>
              <a:rPr lang="fa-IR" sz="2800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بخشی از وظایف کارشناسان جوانی جمعیت در قانون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BC3011-EDC0-472C-84D0-A68B9A523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29718"/>
              </p:ext>
            </p:extLst>
          </p:nvPr>
        </p:nvGraphicFramePr>
        <p:xfrm>
          <a:off x="650875" y="1558924"/>
          <a:ext cx="10950574" cy="4489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287">
                  <a:extLst>
                    <a:ext uri="{9D8B030D-6E8A-4147-A177-3AD203B41FA5}">
                      <a16:colId xmlns:a16="http://schemas.microsoft.com/office/drawing/2014/main" val="3492560138"/>
                    </a:ext>
                  </a:extLst>
                </a:gridCol>
                <a:gridCol w="5475287">
                  <a:extLst>
                    <a:ext uri="{9D8B030D-6E8A-4147-A177-3AD203B41FA5}">
                      <a16:colId xmlns:a16="http://schemas.microsoft.com/office/drawing/2014/main" val="987604815"/>
                    </a:ext>
                  </a:extLst>
                </a:gridCol>
              </a:tblGrid>
              <a:tr h="4489177">
                <a:tc>
                  <a:txBody>
                    <a:bodyPr/>
                    <a:lstStyle/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فاصله حداقل 3 سال بین موالید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</a:t>
                      </a: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عدم فرزند آوری در سالهای اول ازدواج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استفاده از روشهای </a:t>
                      </a: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پیشگیری از بارداری طولانی مدت و بی خطر بودن آنها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بارداری نیازمند مراقبت ویژه در سن بالای 35 سال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درباره تک فرزندی و دو فرزندی</a:t>
                      </a:r>
                      <a:endParaRPr lang="en-US" sz="24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r" defTabSz="914400" rtl="1" eaLnBrk="1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30000"/>
                        <a:buFontTx/>
                        <a:buChar char="-"/>
                      </a:pP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فرهنگ سازی بهداشتی 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30000"/>
                        <a:buFontTx/>
                        <a:buChar char="-"/>
                      </a:pP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نسبت به مسئله فرزندآوری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B Nazanin" panose="000004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118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0B31D-638E-448D-8B29-B32DBC56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66865F7-240A-4102-8D9D-1B5D1865B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018620"/>
              </p:ext>
            </p:extLst>
          </p:nvPr>
        </p:nvGraphicFramePr>
        <p:xfrm>
          <a:off x="0" y="1558925"/>
          <a:ext cx="12192000" cy="529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9256013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987604815"/>
                    </a:ext>
                  </a:extLst>
                </a:gridCol>
              </a:tblGrid>
              <a:tr h="5299075">
                <a:tc>
                  <a:txBody>
                    <a:bodyPr/>
                    <a:lstStyle/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فاصله حداقل 3 سال بین موالید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</a:t>
                      </a: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عدم فرزند آوری در سالهای اول ازدواج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استفاده از روشهای </a:t>
                      </a: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پیشگیری از بارداری طولانی مدت و بی خطر بودن آنها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بارداری نیازمند مراقبت ویژه در سن بالای 35 سال</a:t>
                      </a:r>
                    </a:p>
                    <a:p>
                      <a:pPr marL="342900" marR="0" indent="-342900" algn="r" defTabSz="914400" rtl="1" eaLnBrk="1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963B2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a-IR" sz="2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اصلاح نگرش درباره تک فرزندی و دو فرزندی</a:t>
                      </a:r>
                      <a:endParaRPr lang="en-US" sz="24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r" defTabSz="914400" rtl="1" eaLnBrk="1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30000"/>
                        <a:buFontTx/>
                        <a:buChar char="-"/>
                      </a:pP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فرهنگ سازی بهداشتی </a:t>
                      </a:r>
                      <a:r>
                        <a:rPr lang="fa-IR" sz="2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نسبت </a:t>
                      </a:r>
                      <a:r>
                        <a:rPr lang="fa-IR" sz="2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B Nazanin" panose="00000400000000000000" pitchFamily="2" charset="-78"/>
                        </a:rPr>
                        <a:t>به مسئله فرزندآوری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B Nazanin" panose="00000400000000000000" pitchFamily="2" charset="-78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11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82" y="1350811"/>
            <a:ext cx="10951920" cy="583477"/>
          </a:xfrm>
        </p:spPr>
        <p:txBody>
          <a:bodyPr/>
          <a:lstStyle/>
          <a:p>
            <a:pPr lvl="0" algn="r" rtl="1"/>
            <a:r>
              <a:rPr lang="fa-IR" b="1" u="sng" dirty="0">
                <a:solidFill>
                  <a:srgbClr val="C00000"/>
                </a:solidFill>
                <a:cs typeface="B Titr" panose="00000700000000000000" pitchFamily="2" charset="-78"/>
              </a:rPr>
              <a:t>گروه هدف در آموزش / مشاوره فرزند آوری </a:t>
            </a:r>
            <a:r>
              <a:rPr lang="en-US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25624"/>
            <a:ext cx="12067504" cy="5032375"/>
          </a:xfrm>
        </p:spPr>
        <p:txBody>
          <a:bodyPr>
            <a:normAutofit fontScale="40000" lnSpcReduction="20000"/>
          </a:bodyPr>
          <a:lstStyle/>
          <a:p>
            <a:pPr algn="r" rtl="1"/>
            <a:r>
              <a:rPr lang="fa-IR" sz="3500" b="1" dirty="0" smtClean="0">
                <a:cs typeface="B Nazanin" panose="00000400000000000000" pitchFamily="2" charset="-78"/>
              </a:rPr>
              <a:t>نکته :</a:t>
            </a:r>
          </a:p>
          <a:p>
            <a:pPr algn="r" rtl="1"/>
            <a:r>
              <a:rPr lang="fa-IR" sz="3500" b="1" dirty="0" smtClean="0">
                <a:cs typeface="B Nazanin" panose="00000400000000000000" pitchFamily="2" charset="-78"/>
              </a:rPr>
              <a:t> </a:t>
            </a:r>
            <a:r>
              <a:rPr lang="fa-IR" sz="6000" b="1" dirty="0">
                <a:cs typeface="B Nazanin" panose="00000400000000000000" pitchFamily="2" charset="-78"/>
              </a:rPr>
              <a:t>خدمت آموزش و مشاوره فرزند آوری پس از  ارزیابی تاریخچه و وضعیت فعلی سلامت باروری به </a:t>
            </a:r>
            <a:r>
              <a:rPr lang="fa-IR" sz="6000" b="1" u="sng" dirty="0">
                <a:cs typeface="B Nazanin" panose="00000400000000000000" pitchFamily="2" charset="-78"/>
              </a:rPr>
              <a:t>زنان 54-10 سال همسردار با شرایط ذیل</a:t>
            </a:r>
            <a:r>
              <a:rPr lang="fa-IR" sz="6000" b="1" dirty="0">
                <a:cs typeface="B Nazanin" panose="00000400000000000000" pitchFamily="2" charset="-78"/>
              </a:rPr>
              <a:t> ارائه می گردد</a:t>
            </a:r>
            <a:r>
              <a:rPr lang="fa-IR" sz="6000" b="1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endParaRPr lang="en-US" sz="3500" b="1" dirty="0">
              <a:cs typeface="B Nazanin" panose="00000400000000000000" pitchFamily="2" charset="-78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fa-IR" sz="5900" b="1" dirty="0">
                <a:cs typeface="B Nazanin" panose="00000400000000000000" pitchFamily="2" charset="-78"/>
              </a:rPr>
              <a:t>زنانی که حداقل 6 ماه از شروع زندگی مشترک آنها گذشته است، فرزند نداشته و در حال حاضر باردار نمی باشند.</a:t>
            </a:r>
            <a:endParaRPr lang="en-US" sz="5900" b="1" dirty="0">
              <a:cs typeface="B Nazanin" panose="00000400000000000000" pitchFamily="2" charset="-78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fa-IR" sz="5900" b="1" dirty="0" smtClean="0">
                <a:cs typeface="B Nazanin" panose="00000400000000000000" pitchFamily="2" charset="-78"/>
              </a:rPr>
              <a:t>زنانی </a:t>
            </a:r>
            <a:r>
              <a:rPr lang="fa-IR" sz="5900" b="1" dirty="0">
                <a:cs typeface="B Nazanin" panose="00000400000000000000" pitchFamily="2" charset="-78"/>
              </a:rPr>
              <a:t>که سن آخرین فرزند آنها 18 ماه و بیشتر است.</a:t>
            </a:r>
            <a:endParaRPr lang="en-US" sz="5900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5900" b="1" dirty="0">
                <a:cs typeface="B Nazanin" panose="00000400000000000000" pitchFamily="2" charset="-78"/>
              </a:rPr>
              <a:t>زنانی </a:t>
            </a:r>
            <a:r>
              <a:rPr lang="fa-IR" sz="5900" b="1" dirty="0" smtClean="0">
                <a:cs typeface="B Nazanin" panose="00000400000000000000" pitchFamily="2" charset="-78"/>
              </a:rPr>
              <a:t>که  درآخرین </a:t>
            </a:r>
            <a:r>
              <a:rPr lang="fa-IR" sz="5900" b="1" dirty="0">
                <a:cs typeface="B Nazanin" panose="00000400000000000000" pitchFamily="2" charset="-78"/>
              </a:rPr>
              <a:t>بارداری سابقه سقط داشته </a:t>
            </a:r>
            <a:r>
              <a:rPr lang="fa-IR" sz="5900" b="1" dirty="0" smtClean="0">
                <a:cs typeface="B Nazanin" panose="00000400000000000000" pitchFamily="2" charset="-78"/>
              </a:rPr>
              <a:t>اند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5900" b="1" dirty="0" smtClean="0">
                <a:cs typeface="B Nazanin" panose="00000400000000000000" pitchFamily="2" charset="-78"/>
              </a:rPr>
              <a:t>زنان که با هر سن و تعداد فرزند تمایل به داشتن فرزند دارند.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زنانی </a:t>
            </a:r>
            <a:r>
              <a:rPr lang="fa-IR" sz="3500" b="1" dirty="0">
                <a:solidFill>
                  <a:srgbClr val="FF0000"/>
                </a:solidFill>
                <a:cs typeface="B Nazanin" panose="00000400000000000000" pitchFamily="2" charset="-78"/>
              </a:rPr>
              <a:t>که سن آخرین فرزند آنها 18-12 ماه بوده و تمایل به بارداری </a:t>
            </a:r>
            <a:r>
              <a:rPr lang="fa-IR" sz="3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دارند.و  زنانی </a:t>
            </a:r>
            <a:r>
              <a:rPr lang="fa-IR" sz="3500" b="1" dirty="0">
                <a:solidFill>
                  <a:srgbClr val="FF0000"/>
                </a:solidFill>
                <a:cs typeface="B Nazanin" panose="00000400000000000000" pitchFamily="2" charset="-78"/>
              </a:rPr>
              <a:t>که درآخرین بارداری سابقه مرده زایی داشته و بیش از شش ماه از مرده زایی آنها می گذرد</a:t>
            </a:r>
            <a:r>
              <a:rPr lang="fa-IR" sz="3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. این موارد در نسخه 01 بود که الان حذف شده است</a:t>
            </a:r>
            <a:endParaRPr lang="en-US" sz="35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13" y="1337932"/>
            <a:ext cx="10951920" cy="583477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fa-IR" b="1" u="sng" dirty="0">
                <a:solidFill>
                  <a:srgbClr val="C00000"/>
                </a:solidFill>
                <a:cs typeface="B Titr" panose="00000700000000000000" pitchFamily="2" charset="-78"/>
              </a:rPr>
              <a:t>تعاریف شایع برای آموزش/مشاوره فرزند آوری:</a:t>
            </a:r>
            <a:r>
              <a:rPr lang="en-US" b="1" u="sng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en-US" b="1" u="sng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b="1" u="sng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تعریف بی فرزندی :</a:t>
            </a:r>
            <a:r>
              <a:rPr lang="fa-IR" sz="3200" b="1" dirty="0">
                <a:cs typeface="B Nazanin" panose="00000400000000000000" pitchFamily="2" charset="-78"/>
              </a:rPr>
              <a:t>زنانی که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گذشته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فرزند نداشته و در حال حاضر باردار نمی باشند.</a:t>
            </a:r>
            <a:endParaRPr lang="en-US" sz="3200" b="1" dirty="0">
              <a:cs typeface="B Nazanin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زنانی که حداقل 6 ماه از زندگی مشترک آنها گذشته فرزند نداشته و در حال حاضر باردار نمی باشند.</a:t>
            </a:r>
            <a:endParaRPr lang="en-US" sz="15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تعریف تک فرزندی: </a:t>
            </a:r>
            <a:r>
              <a:rPr lang="fa-IR" sz="3200" b="1" dirty="0">
                <a:cs typeface="B Nazanin" panose="00000400000000000000" pitchFamily="2" charset="-78"/>
              </a:rPr>
              <a:t>زنانی که دارای یک </a:t>
            </a:r>
            <a:r>
              <a:rPr lang="fa-IR" sz="3200" b="1" dirty="0" smtClean="0">
                <a:cs typeface="B Nazanin" panose="00000400000000000000" pitchFamily="2" charset="-78"/>
              </a:rPr>
              <a:t>فرزند زنده </a:t>
            </a:r>
            <a:r>
              <a:rPr lang="fa-IR" sz="3200" b="1" dirty="0">
                <a:cs typeface="B Nazanin" panose="00000400000000000000" pitchFamily="2" charset="-78"/>
              </a:rPr>
              <a:t>با سن </a:t>
            </a:r>
            <a:r>
              <a:rPr lang="fa-IR" sz="3200" b="1" dirty="0" smtClean="0">
                <a:cs typeface="B Nazanin" panose="00000400000000000000" pitchFamily="2" charset="-78"/>
              </a:rPr>
              <a:t>یک سال و 5 ماه و 29 روز می باشد.</a:t>
            </a:r>
          </a:p>
          <a:p>
            <a:pPr algn="r" rtl="1"/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زنانی که دارای یک فرزند با سن 18 ماه کامل و بیشتر هستند.</a:t>
            </a:r>
            <a:endParaRPr lang="en-US" sz="15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تعریف دو فرزندی: </a:t>
            </a:r>
            <a:r>
              <a:rPr lang="fa-IR" sz="3200" b="1" dirty="0">
                <a:cs typeface="B Nazanin" panose="00000400000000000000" pitchFamily="2" charset="-78"/>
              </a:rPr>
              <a:t>زنانی که دو </a:t>
            </a:r>
            <a:r>
              <a:rPr lang="fa-IR" sz="3200" b="1" dirty="0" smtClean="0">
                <a:cs typeface="B Nazanin" panose="00000400000000000000" pitchFamily="2" charset="-78"/>
              </a:rPr>
              <a:t>فرزند زنده </a:t>
            </a:r>
            <a:r>
              <a:rPr lang="fa-IR" sz="3200" b="1" dirty="0">
                <a:cs typeface="B Nazanin" panose="00000400000000000000" pitchFamily="2" charset="-78"/>
              </a:rPr>
              <a:t>داشته و سن آخرین فرزند یک سال و 5 ماه و 29 روز می باشد.</a:t>
            </a:r>
          </a:p>
          <a:p>
            <a:pPr algn="r" rtl="1"/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تعریف سه فرزندی و بیشتر: </a:t>
            </a:r>
            <a:r>
              <a:rPr lang="fa-IR" sz="3200" b="1" dirty="0">
                <a:cs typeface="B Nazanin" panose="00000400000000000000" pitchFamily="2" charset="-78"/>
              </a:rPr>
              <a:t>زنانی که سه فرزند داشته و سن آخرین فرزند یک سال و 5 ماه و 29 روز می باشد.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321972"/>
            <a:ext cx="11410682" cy="63995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3792-F815-44DC-B16D-CF70C9A801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5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Powerpoint.ir">
  <a:themeElements>
    <a:clrScheme name="自定义 217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7D3599176A89D74C8525C9C131BF3659" ma:contentTypeVersion="0" ma:contentTypeDescription="یک سند جدید ایجاد کنید." ma:contentTypeScope="" ma:versionID="2011708f5f20cb1fa3ecd049de22eacf">
  <xsd:schema xmlns:xsd="http://www.w3.org/2001/XMLSchema" xmlns:xs="http://www.w3.org/2001/XMLSchema" xmlns:p="http://schemas.microsoft.com/office/2006/metadata/properties" xmlns:ns2="1047730d-92e1-4018-9084-d932fd3a7f58" targetNamespace="http://schemas.microsoft.com/office/2006/metadata/properties" ma:root="true" ma:fieldsID="54a7b0c75f937540823eed961d665b27" ns2:_="">
    <xsd:import namespace="1047730d-92e1-4018-9084-d932fd3a7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47730d-92e1-4018-9084-d932fd3a7f58">5NN7CDR5NKU2-998509256-8</_dlc_DocId>
    <_dlc_DocIdUrl xmlns="1047730d-92e1-4018-9084-d932fd3a7f58">
      <Url>http://www.health.gov.ir/family/hrp/_layouts/DocIdRedir.aspx?ID=5NN7CDR5NKU2-998509256-8</Url>
      <Description>5NN7CDR5NKU2-998509256-8</Description>
    </_dlc_DocIdUrl>
  </documentManagement>
</p:properties>
</file>

<file path=customXml/itemProps1.xml><?xml version="1.0" encoding="utf-8"?>
<ds:datastoreItem xmlns:ds="http://schemas.openxmlformats.org/officeDocument/2006/customXml" ds:itemID="{B9790CAF-0342-49EA-8B72-867D3B02E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A35870-9DFD-4751-8F7B-3A1446647C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F56E49-4DB1-4F76-BC79-84360ECB650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1E466E-4982-4F3D-B4C0-D722BAD6488A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1047730d-92e1-4018-9084-d932fd3a7f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A000120140530A43KPBG</Template>
  <TotalTime>915</TotalTime>
  <Words>651</Words>
  <Application>Microsoft Office PowerPoint</Application>
  <PresentationFormat>Widescreen</PresentationFormat>
  <Paragraphs>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宋体</vt:lpstr>
      <vt:lpstr>Arial</vt:lpstr>
      <vt:lpstr>Arial Rounded MT Bold</vt:lpstr>
      <vt:lpstr>B Nazanin</vt:lpstr>
      <vt:lpstr>B Titr</vt:lpstr>
      <vt:lpstr>Calibri</vt:lpstr>
      <vt:lpstr>Wingdings</vt:lpstr>
      <vt:lpstr>幼圆</vt:lpstr>
      <vt:lpstr>SlidePowerpoint.ir</vt:lpstr>
      <vt:lpstr>برنامه آموزش و مشاوره فرزندآوری  نرگس سعیدی کارشناس جوانی جمعیت </vt:lpstr>
      <vt:lpstr>PowerPoint Presentation</vt:lpstr>
      <vt:lpstr>اهمیت فرزندآوری </vt:lpstr>
      <vt:lpstr>PowerPoint Presentation</vt:lpstr>
      <vt:lpstr>PowerPoint Presentation</vt:lpstr>
      <vt:lpstr>بخشی از وظایف کارشناسان جوانی جمعیت در قانون</vt:lpstr>
      <vt:lpstr>گروه هدف در آموزش / مشاوره فرزند آوری  </vt:lpstr>
      <vt:lpstr>تعاریف شایع برای آموزش/مشاوره فرزند آوری: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SlidePowerpoint.ir</dc:title>
  <dc:creator>SlidePowerpoint.ir</dc:creator>
  <cp:lastModifiedBy>A.R.I</cp:lastModifiedBy>
  <cp:revision>178</cp:revision>
  <dcterms:created xsi:type="dcterms:W3CDTF">2015-07-06T07:48:38Z</dcterms:created>
  <dcterms:modified xsi:type="dcterms:W3CDTF">2024-08-04T03:32:09Z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0x0101007D3599176A89D74C8525C9C131BF3659</vt:lpwstr>
  </property>
  <property fmtid="{D5CDD505-2E9C-101B-9397-08002B2CF9AE}" pid="3" name="_dlc_DocIdItemGuid">
    <vt:lpwstr>3dfc8046-a927-4abc-8905-74897e97ebf9</vt:lpwstr>
  </property>
</Properties>
</file>