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30"/>
  </p:notesMasterIdLst>
  <p:sldIdLst>
    <p:sldId id="256" r:id="rId2"/>
    <p:sldId id="1413" r:id="rId3"/>
    <p:sldId id="482" r:id="rId4"/>
    <p:sldId id="1399" r:id="rId5"/>
    <p:sldId id="1402" r:id="rId6"/>
    <p:sldId id="1400" r:id="rId7"/>
    <p:sldId id="1403" r:id="rId8"/>
    <p:sldId id="1404" r:id="rId9"/>
    <p:sldId id="1405" r:id="rId10"/>
    <p:sldId id="1396" r:id="rId11"/>
    <p:sldId id="1406" r:id="rId12"/>
    <p:sldId id="1407" r:id="rId13"/>
    <p:sldId id="1408" r:id="rId14"/>
    <p:sldId id="1412" r:id="rId15"/>
    <p:sldId id="1409" r:id="rId16"/>
    <p:sldId id="1414" r:id="rId17"/>
    <p:sldId id="1410" r:id="rId18"/>
    <p:sldId id="1415" r:id="rId19"/>
    <p:sldId id="1411" r:id="rId20"/>
    <p:sldId id="1416" r:id="rId21"/>
    <p:sldId id="1417" r:id="rId22"/>
    <p:sldId id="1418" r:id="rId23"/>
    <p:sldId id="1419" r:id="rId24"/>
    <p:sldId id="1217" r:id="rId25"/>
    <p:sldId id="1219" r:id="rId26"/>
    <p:sldId id="1398" r:id="rId27"/>
    <p:sldId id="1223" r:id="rId28"/>
    <p:sldId id="779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864A3B3-14B2-4478-B802-727F3499FDC1}">
          <p14:sldIdLst>
            <p14:sldId id="256"/>
            <p14:sldId id="1413"/>
            <p14:sldId id="482"/>
            <p14:sldId id="1399"/>
            <p14:sldId id="1402"/>
            <p14:sldId id="1400"/>
            <p14:sldId id="1403"/>
            <p14:sldId id="1404"/>
            <p14:sldId id="1405"/>
            <p14:sldId id="1396"/>
            <p14:sldId id="1406"/>
            <p14:sldId id="1407"/>
            <p14:sldId id="1408"/>
            <p14:sldId id="1412"/>
            <p14:sldId id="1409"/>
            <p14:sldId id="1414"/>
            <p14:sldId id="1410"/>
            <p14:sldId id="1415"/>
            <p14:sldId id="1411"/>
            <p14:sldId id="1416"/>
            <p14:sldId id="1417"/>
            <p14:sldId id="1418"/>
            <p14:sldId id="1419"/>
            <p14:sldId id="1217"/>
            <p14:sldId id="1219"/>
            <p14:sldId id="1398"/>
            <p14:sldId id="1223"/>
            <p14:sldId id="7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12" autoAdjust="0"/>
    <p:restoredTop sz="94660"/>
  </p:normalViewPr>
  <p:slideViewPr>
    <p:cSldViewPr snapToGrid="0">
      <p:cViewPr varScale="1">
        <p:scale>
          <a:sx n="63" d="100"/>
          <a:sy n="63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79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0F2A12-13C9-4585-8478-605DDFBFA8E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90ECE-C90F-40EE-B637-ED861CE86C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41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985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95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41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87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06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89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92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225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04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425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056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2433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00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13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28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8833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12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FF608-84CA-4AEF-A015-1285AD96068A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998ED-247F-4583-BFAB-6B65960249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32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bg1">
                <a:tint val="98000"/>
                <a:hueMod val="94000"/>
                <a:satMod val="148000"/>
                <a:lumMod val="140000"/>
              </a:schemeClr>
            </a:gs>
            <a:gs pos="100000">
              <a:schemeClr val="bg1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9654D0-9B01-8A17-90FB-856721799A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17" y="54184"/>
            <a:ext cx="10621963" cy="66890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97B9EF-A346-63CF-DBAA-AB6F9B865D67}"/>
              </a:ext>
            </a:extLst>
          </p:cNvPr>
          <p:cNvSpPr txBox="1"/>
          <p:nvPr/>
        </p:nvSpPr>
        <p:spPr>
          <a:xfrm>
            <a:off x="2527300" y="203200"/>
            <a:ext cx="659130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5400" dirty="0">
                <a:solidFill>
                  <a:schemeClr val="bg1"/>
                </a:solidFill>
                <a:cs typeface="B Titr" panose="00000700000000000000" pitchFamily="2" charset="-78"/>
              </a:rPr>
              <a:t>به نام خدا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C568E-D254-3D64-EE2D-25989FB1351D}"/>
              </a:ext>
            </a:extLst>
          </p:cNvPr>
          <p:cNvSpPr txBox="1"/>
          <p:nvPr/>
        </p:nvSpPr>
        <p:spPr>
          <a:xfrm>
            <a:off x="2581274" y="5491540"/>
            <a:ext cx="693420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400" dirty="0">
                <a:solidFill>
                  <a:schemeClr val="bg1"/>
                </a:solidFill>
                <a:cs typeface="B Titr" panose="00000700000000000000" pitchFamily="2" charset="-78"/>
              </a:rPr>
              <a:t>کارگاه "آموزش استانداردهای مهارت عملی مراقبت ادغام یافته سالمندان" </a:t>
            </a:r>
            <a:endParaRPr lang="en-US" sz="2400" dirty="0">
              <a:solidFill>
                <a:schemeClr val="bg1"/>
              </a:solidFill>
              <a:cs typeface="B Titr" panose="00000700000000000000" pitchFamily="2" charset="-78"/>
            </a:endParaRPr>
          </a:p>
          <a:p>
            <a:pPr algn="ctr"/>
            <a:r>
              <a:rPr lang="fa-IR" sz="2400" dirty="0">
                <a:solidFill>
                  <a:schemeClr val="bg1"/>
                </a:solidFill>
                <a:cs typeface="B Titr" panose="00000700000000000000" pitchFamily="2" charset="-78"/>
              </a:rPr>
              <a:t>23 شهریور 1405</a:t>
            </a:r>
          </a:p>
          <a:p>
            <a:pPr algn="ctr" rtl="1"/>
            <a:endParaRPr lang="fa-IR" sz="2400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16833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F727E-685A-105C-7D7A-3D14BEC18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4710" y="1107440"/>
            <a:ext cx="4238228" cy="568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407E18-5228-C4E3-ADFB-5850425C2F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70" y="1107440"/>
            <a:ext cx="4238228" cy="568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E46F62-BF0B-5640-7514-6DD3CA1FBC3B}"/>
              </a:ext>
            </a:extLst>
          </p:cNvPr>
          <p:cNvSpPr txBox="1"/>
          <p:nvPr/>
        </p:nvSpPr>
        <p:spPr>
          <a:xfrm>
            <a:off x="2265680" y="219611"/>
            <a:ext cx="67665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600" dirty="0">
                <a:cs typeface="B Titr" panose="00000700000000000000" pitchFamily="2" charset="-78"/>
              </a:rPr>
              <a:t>تغذیه سالم در سالمندان</a:t>
            </a:r>
          </a:p>
        </p:txBody>
      </p:sp>
    </p:spTree>
    <p:extLst>
      <p:ext uri="{BB962C8B-B14F-4D97-AF65-F5344CB8AC3E}">
        <p14:creationId xmlns:p14="http://schemas.microsoft.com/office/powerpoint/2010/main" val="991148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1CA750-DC45-7B4D-F0A6-655F742DA9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84" y="180833"/>
            <a:ext cx="11338176" cy="635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602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BD026E-0011-100F-B242-6C0A6DE37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24" y="131306"/>
            <a:ext cx="11579476" cy="643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250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AB44E4-1847-8FC9-C9D6-370BA819D9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00" y="138924"/>
            <a:ext cx="11614400" cy="650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809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FE4C627-ADBD-5EC7-7A6D-E233B3777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4" y="3234309"/>
            <a:ext cx="6786879" cy="35393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99FF7A-97C0-69E8-5A22-51EF7A57F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978" y="84315"/>
            <a:ext cx="6370878" cy="353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97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61B74F-E8E3-823F-01F5-7CE0D28D9E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" y="75854"/>
            <a:ext cx="10810240" cy="66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685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A3C6A1-F546-BA0A-6339-87290B951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59" y="121169"/>
            <a:ext cx="11447981" cy="660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974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70C719-1162-3B9A-9406-C64F8970D1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25608"/>
            <a:ext cx="11490960" cy="664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9899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00F055-5544-6667-BB32-83B01406C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360" y="2117688"/>
            <a:ext cx="6406288" cy="43643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ECC951-AE91-281A-4DD4-B6A8720723F0}"/>
              </a:ext>
            </a:extLst>
          </p:cNvPr>
          <p:cNvSpPr txBox="1"/>
          <p:nvPr/>
        </p:nvSpPr>
        <p:spPr>
          <a:xfrm>
            <a:off x="1425144" y="883920"/>
            <a:ext cx="90627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4000" dirty="0">
                <a:cs typeface="B Titr" panose="00000700000000000000" pitchFamily="2" charset="-78"/>
              </a:rPr>
              <a:t>سقوط و عدم تعادل در سالمندان</a:t>
            </a:r>
          </a:p>
        </p:txBody>
      </p:sp>
    </p:spTree>
    <p:extLst>
      <p:ext uri="{BB962C8B-B14F-4D97-AF65-F5344CB8AC3E}">
        <p14:creationId xmlns:p14="http://schemas.microsoft.com/office/powerpoint/2010/main" val="3275769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221D911-59AE-BD9D-F91B-CF13E4A03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975" y="197033"/>
            <a:ext cx="9334050" cy="6463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07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A81FE6-7249-A54C-60E3-3A7CBEB269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174" y="200532"/>
            <a:ext cx="9245786" cy="634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22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691997-FD9F-7328-9D9D-700170C66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4263"/>
            <a:ext cx="11216640" cy="654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52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57FFF2-004F-D760-86B7-14664FC9F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8837" y="2192642"/>
            <a:ext cx="6054325" cy="38627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1AD1C8-4088-FF84-3787-7448F123D1B9}"/>
              </a:ext>
            </a:extLst>
          </p:cNvPr>
          <p:cNvSpPr txBox="1"/>
          <p:nvPr/>
        </p:nvSpPr>
        <p:spPr>
          <a:xfrm>
            <a:off x="2636519" y="965200"/>
            <a:ext cx="691896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>
                <a:cs typeface="B Titr" panose="00000700000000000000" pitchFamily="2" charset="-78"/>
              </a:rPr>
              <a:t>پیشگیری از افسردگی در سالمندان</a:t>
            </a:r>
          </a:p>
        </p:txBody>
      </p:sp>
    </p:spTree>
    <p:extLst>
      <p:ext uri="{BB962C8B-B14F-4D97-AF65-F5344CB8AC3E}">
        <p14:creationId xmlns:p14="http://schemas.microsoft.com/office/powerpoint/2010/main" val="34385134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E5B639-B89B-C0A2-40B3-60C4E39085ED}"/>
              </a:ext>
            </a:extLst>
          </p:cNvPr>
          <p:cNvSpPr txBox="1"/>
          <p:nvPr/>
        </p:nvSpPr>
        <p:spPr>
          <a:xfrm>
            <a:off x="314960" y="1016000"/>
            <a:ext cx="11562080" cy="44627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28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1: افسردگی در سالمندان چیست؟</a:t>
            </a:r>
            <a:endParaRPr lang="fa-IR" sz="2400" dirty="0"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افسردگی در سالمندان یک بخش طبیعی از روند سالمندی نیست.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ممکن است سالمند به دلیل بازنشستگی، فوت همسر یا دوستان، کاهش ارتباطات اجتماعی، بیماری‌های مزمن، کاهش توانایی جسمی یا وابستگی به دیگران در معرض افسردگی قرار گیرد.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نکته مهم: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اینکه سالمند پیر شده، کم‌حوصله یا منزوی شده، به این معنی نیست که «طبیعی است و کاری نمی‌شود کرد».</a:t>
            </a:r>
          </a:p>
          <a:p>
            <a:pPr algn="r"/>
            <a:endParaRPr lang="fa-IR" sz="2000" dirty="0">
              <a:cs typeface="B Titr" panose="00000700000000000000" pitchFamily="2" charset="-78"/>
            </a:endParaRPr>
          </a:p>
          <a:p>
            <a:pPr algn="r"/>
            <a:endParaRPr lang="fa-IR" dirty="0">
              <a:cs typeface="B Titr" panose="00000700000000000000" pitchFamily="2" charset="-78"/>
            </a:endParaRPr>
          </a:p>
          <a:p>
            <a:pPr algn="ctr"/>
            <a:r>
              <a:rPr lang="fa-IR" sz="24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 </a:t>
            </a:r>
            <a:r>
              <a:rPr lang="fa-IR" sz="24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 </a:t>
            </a:r>
            <a:endParaRPr lang="fa-IR" sz="2000" dirty="0"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643491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2E6219-8A1D-9368-4390-7B3C6FFF2A6F}"/>
              </a:ext>
            </a:extLst>
          </p:cNvPr>
          <p:cNvSpPr txBox="1"/>
          <p:nvPr/>
        </p:nvSpPr>
        <p:spPr>
          <a:xfrm>
            <a:off x="314960" y="325120"/>
            <a:ext cx="11562080" cy="60170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 </a:t>
            </a:r>
            <a:r>
              <a:rPr lang="fa-IR" sz="28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۲. چرا افسردگی در سالمندان گاهی تشخیص داده نمی‌شود؟</a:t>
            </a:r>
            <a:endParaRPr lang="fa-IR" sz="2400" dirty="0"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افسردگی سالمند همیشه با گریه و غمگینی مشخص نمی‌شود. گاهی خودش را به شکل علائم جسمی یا تغییر رفتار نشان می‌دهد.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مثلاً سالمند ممکن است بگوید: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* «دیگه حوصله هیچ کاری ندارم.»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* «همه بدنم درد می‌کنه.»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* «اشتها ندارم.»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* «خوابم به هم ریخته.»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* «دیگه بیرون نمی‌رم.»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* «هیچ‌چیز مثل قبل خوشحالم نمی‌کنه.»</a:t>
            </a:r>
          </a:p>
          <a:p>
            <a:pPr algn="r">
              <a:lnSpc>
                <a:spcPct val="150000"/>
              </a:lnSpc>
            </a:pPr>
            <a:r>
              <a:rPr lang="fa-IR" sz="2400" dirty="0">
                <a:cs typeface="B Titr" panose="00000700000000000000" pitchFamily="2" charset="-78"/>
              </a:rPr>
              <a:t>بنابراین بهورز نباید فقط به ظاهر شاد یا غمگین سالمند توجه کند.</a:t>
            </a:r>
          </a:p>
        </p:txBody>
      </p:sp>
    </p:spTree>
    <p:extLst>
      <p:ext uri="{BB962C8B-B14F-4D97-AF65-F5344CB8AC3E}">
        <p14:creationId xmlns:p14="http://schemas.microsoft.com/office/powerpoint/2010/main" val="1330700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90D52-629C-9523-6589-10ED7DBD2B81}"/>
              </a:ext>
            </a:extLst>
          </p:cNvPr>
          <p:cNvSpPr txBox="1"/>
          <p:nvPr/>
        </p:nvSpPr>
        <p:spPr>
          <a:xfrm>
            <a:off x="2895600" y="212139"/>
            <a:ext cx="53136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sz="20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۳. مهم‌ترین علائم افسردگی در سالمندان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6EF0C0-6C45-FD11-3101-2BF833C85C2D}"/>
              </a:ext>
            </a:extLst>
          </p:cNvPr>
          <p:cNvSpPr txBox="1"/>
          <p:nvPr/>
        </p:nvSpPr>
        <p:spPr>
          <a:xfrm>
            <a:off x="-711200" y="3720456"/>
            <a:ext cx="4986020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8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علائم شناختی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کاهش تمرکز، فراموش کاری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کند شدن فکر و پاسخ دادن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84E657-C92E-7E90-9E4F-F7763933D039}"/>
              </a:ext>
            </a:extLst>
          </p:cNvPr>
          <p:cNvSpPr txBox="1"/>
          <p:nvPr/>
        </p:nvSpPr>
        <p:spPr>
          <a:xfrm>
            <a:off x="7264400" y="425404"/>
            <a:ext cx="4470400" cy="3381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8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علائم جسمی و رفتاری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کاهش یا افزایش اشتها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کاهش یا افزایش وزن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اختلال خواب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خستگی و کمبود انرژی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کاهش فعالیت و تحرک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کاهش ارتباط با خانواده و دیگران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شکایت‌های جسمی مکرر بدون علت مشخص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61C35-452C-4498-805D-1DC3EF853ADC}"/>
              </a:ext>
            </a:extLst>
          </p:cNvPr>
          <p:cNvSpPr txBox="1"/>
          <p:nvPr/>
        </p:nvSpPr>
        <p:spPr>
          <a:xfrm>
            <a:off x="1498600" y="2116251"/>
            <a:ext cx="6101080" cy="213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fa-IR" sz="18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علائم عاطفی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احساس غم، ناامیدی یا بی‌ارزشی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بی‌علاقگی نسبت به فعالیت‌های قبلی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احساس تنهایی</a:t>
            </a:r>
          </a:p>
          <a:p>
            <a:pPr algn="r">
              <a:lnSpc>
                <a:spcPct val="150000"/>
              </a:lnSpc>
            </a:pPr>
            <a:r>
              <a:rPr lang="fa-IR" sz="1800" dirty="0">
                <a:cs typeface="B Titr" panose="00000700000000000000" pitchFamily="2" charset="-78"/>
              </a:rPr>
              <a:t>* تحریک‌پذیری و زودرنجی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D7A57E-C3F3-5872-5EB2-E337CCADFFA4}"/>
              </a:ext>
            </a:extLst>
          </p:cNvPr>
          <p:cNvSpPr txBox="1"/>
          <p:nvPr/>
        </p:nvSpPr>
        <p:spPr>
          <a:xfrm>
            <a:off x="3164840" y="5070584"/>
            <a:ext cx="6451600" cy="130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18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نکته: گاهی افسردگی در سالمندان با مشکلات حافظه اشتباه گرفته می‌شود و برعکس، اختلال شناختی هم ممکن است با افسردگی اشتباه شود؛ بنابراین در موارد مشکوک، ارجاع اهمیت دارد.</a:t>
            </a:r>
          </a:p>
        </p:txBody>
      </p:sp>
    </p:spTree>
    <p:extLst>
      <p:ext uri="{BB962C8B-B14F-4D97-AF65-F5344CB8AC3E}">
        <p14:creationId xmlns:p14="http://schemas.microsoft.com/office/powerpoint/2010/main" val="41235388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5418781-AB69-905F-5C15-1E7F0FDB8E75}"/>
              </a:ext>
            </a:extLst>
          </p:cNvPr>
          <p:cNvSpPr txBox="1"/>
          <p:nvPr/>
        </p:nvSpPr>
        <p:spPr>
          <a:xfrm>
            <a:off x="3169920" y="160119"/>
            <a:ext cx="5313680" cy="636328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2000" dirty="0">
                <a:solidFill>
                  <a:schemeClr val="accent1">
                    <a:lumMod val="50000"/>
                  </a:schemeClr>
                </a:solidFill>
                <a:cs typeface="B Titr" panose="00000700000000000000" pitchFamily="2" charset="-78"/>
              </a:rPr>
              <a:t>4. نقش بهورز در شناسایی افسردگی</a:t>
            </a:r>
          </a:p>
          <a:p>
            <a:pPr algn="ctr">
              <a:lnSpc>
                <a:spcPct val="150000"/>
              </a:lnSpc>
            </a:pPr>
            <a:endParaRPr lang="fa-IR" sz="2000" dirty="0">
              <a:solidFill>
                <a:schemeClr val="accent1">
                  <a:lumMod val="50000"/>
                </a:schemeClr>
              </a:solidFill>
              <a:cs typeface="B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بهورز معمولاً یکی از افرادی است که بیشترین تماس را با سالمند و خانواده او دارد؛ بنابراین نقش مهمی در شناسایی زودهنگام دارد.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در زمان مراقبت، به جای اینکه فقط بپرسیم: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«حال شما خوبه؟»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می‌توانیم سؤال‌های بازتری بپرسیم: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«این روزها بیشتر اوقات چه احساسی دارید؟»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«هنوز از کارهایی که قبلاً دوست داشتید لذت می‌برید؟»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«خواب و اشتهایتان تغییری کرده؟»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«این روزها بیشتر دوست دارید تنها باشید؟»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«انرژی و حوصله انجام کارهای روزمره را دارید؟»</a:t>
            </a:r>
          </a:p>
          <a:p>
            <a:pPr algn="ctr">
              <a:lnSpc>
                <a:spcPct val="150000"/>
              </a:lnSpc>
            </a:pPr>
            <a:r>
              <a:rPr lang="fa-IR" sz="2000" dirty="0">
                <a:cs typeface="B Titr" panose="00000700000000000000" pitchFamily="2" charset="-78"/>
              </a:rPr>
              <a:t>این سؤال‌ها می‌توانند سرنخ‌های خوبی ایجاد کنند.</a:t>
            </a:r>
          </a:p>
        </p:txBody>
      </p:sp>
    </p:spTree>
    <p:extLst>
      <p:ext uri="{BB962C8B-B14F-4D97-AF65-F5344CB8AC3E}">
        <p14:creationId xmlns:p14="http://schemas.microsoft.com/office/powerpoint/2010/main" val="2649313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14AE03-2763-5830-A544-BE94B7FD03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98" y="242465"/>
            <a:ext cx="11305722" cy="6503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825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عکاسی">
            <a:extLst>
              <a:ext uri="{FF2B5EF4-FFF2-40B4-BE49-F238E27FC236}">
                <a16:creationId xmlns:a16="http://schemas.microsoft.com/office/drawing/2014/main" id="{02B6D601-93FF-3AFA-D8F7-CEB2B2404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5293" y="1208088"/>
            <a:ext cx="4756467" cy="460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99AB4C-B3E3-FF0B-0FF1-A95AFE1C3EEB}"/>
              </a:ext>
            </a:extLst>
          </p:cNvPr>
          <p:cNvSpPr txBox="1"/>
          <p:nvPr/>
        </p:nvSpPr>
        <p:spPr>
          <a:xfrm>
            <a:off x="7660640" y="1991360"/>
            <a:ext cx="3078480" cy="19774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a-IR" sz="2800" dirty="0">
                <a:cs typeface="B Titr" panose="00000700000000000000" pitchFamily="2" charset="-78"/>
              </a:rPr>
              <a:t>تشخیص زودهنگام و غربالگری سرطان کلورکتال در سالمندان</a:t>
            </a:r>
          </a:p>
        </p:txBody>
      </p:sp>
    </p:spTree>
    <p:extLst>
      <p:ext uri="{BB962C8B-B14F-4D97-AF65-F5344CB8AC3E}">
        <p14:creationId xmlns:p14="http://schemas.microsoft.com/office/powerpoint/2010/main" val="3078542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CDA8C0-46DF-9E53-C23E-871DDCA9A7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" y="71541"/>
            <a:ext cx="11348720" cy="671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4319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فشار خون در سالمندان">
            <a:extLst>
              <a:ext uri="{FF2B5EF4-FFF2-40B4-BE49-F238E27FC236}">
                <a16:creationId xmlns:a16="http://schemas.microsoft.com/office/drawing/2014/main" id="{285D6049-A4F9-2F11-6D68-35655130F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030" y="2246690"/>
            <a:ext cx="5829300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737019-6786-EFC0-419F-3D4B665EF6B2}"/>
              </a:ext>
            </a:extLst>
          </p:cNvPr>
          <p:cNvSpPr txBox="1"/>
          <p:nvPr/>
        </p:nvSpPr>
        <p:spPr>
          <a:xfrm>
            <a:off x="1889760" y="1005840"/>
            <a:ext cx="796544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fa-IR" sz="3200" dirty="0">
                <a:cs typeface="B Titr" panose="00000700000000000000" pitchFamily="2" charset="-78"/>
              </a:rPr>
              <a:t>دیابت و فشارخون در سالمندان</a:t>
            </a:r>
          </a:p>
        </p:txBody>
      </p:sp>
    </p:spTree>
    <p:extLst>
      <p:ext uri="{BB962C8B-B14F-4D97-AF65-F5344CB8AC3E}">
        <p14:creationId xmlns:p14="http://schemas.microsoft.com/office/powerpoint/2010/main" val="3458013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5ABEF2-F7B0-BDCE-C7CB-CE5E21411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942" y="81280"/>
            <a:ext cx="582554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154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68DAD10A-FBC4-4F63-A9A8-B9533DCAC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46063"/>
            <a:ext cx="11379200" cy="863600"/>
          </a:xfrm>
        </p:spPr>
        <p:txBody>
          <a:bodyPr>
            <a:normAutofit/>
          </a:bodyPr>
          <a:lstStyle/>
          <a:p>
            <a:pPr algn="ctr" rtl="1" eaLnBrk="1" hangingPunct="1"/>
            <a:r>
              <a:rPr lang="fa-IR" altLang="fa-IR" sz="2000" dirty="0">
                <a:solidFill>
                  <a:srgbClr val="003296"/>
                </a:solidFill>
                <a:ea typeface="B Nazanin" panose="00000400000000000000" pitchFamily="2" charset="-78"/>
                <a:cs typeface="B Titr" panose="00000700000000000000" pitchFamily="2" charset="-78"/>
              </a:rPr>
              <a:t>نحوه ثبت دوره های آموزش در سامانه سیب (امکان گزارش گیری در سامانه راستی آزمایی توسط کارشناس ستادی)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731FD156-A4F4-4552-8231-CBB5CC20E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052515"/>
            <a:ext cx="9001125" cy="1020126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1- با کاربر ارائه دهندگان خدمت: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 منوی ثبت نام و سرشماری– سفیران سلامت – دوره های آموزش گروهی</a:t>
            </a:r>
            <a:endParaRPr lang="fa-IR" altLang="fa-IR" sz="1400" dirty="0">
              <a:latin typeface="Trebuchet MS" panose="020B0603020202020204" pitchFamily="34" charset="0"/>
              <a:ea typeface="B Nazanin" panose="00000400000000000000" pitchFamily="2" charset="-78"/>
              <a:cs typeface="B Nazanin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53B0A2-92E3-2A50-BC85-4BCEC6B4C1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346" y="2188070"/>
            <a:ext cx="6963938" cy="399937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E548216F-0315-4EF4-8347-083693906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466724"/>
            <a:ext cx="11151871" cy="6106795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1- انتخاب گزینه ی "افزودن دوره"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2-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تاریخ شروع دوره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: قابلیت ثبت دوره برای تاریخ قبل، حال و آینده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3-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عنوان دوره: 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انتخابی است (کشویی) - تایپ سالمند و انتخاب گزینه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"سالمندی سالم (برنامه هر خانه یک پایگاه سلامت)"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4-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محل ارائه خدمت: 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انتخابی است. (بعنوان مثال "خانه بهداشت")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5-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عنوان محل ارائه خدمت: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 غیر انتخابی و باید کلمه کلیدی (به عنوان مثال فعالیت بدنی) تایپ شود.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6-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ظرفیت: 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غیر انتخابی و لزوم ثبت افراد فراخوان شده و سپس حضور یافته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7-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گروه مخاطب: 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انتخابی است و از بین گزینه ها "سایر" را انتخاب نمایید.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8-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بسته کمک آموزشی: 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انتخابی است و بسته به مورد، انتخاب می شود. (پمفلت، </a:t>
            </a:r>
            <a:r>
              <a:rPr lang="en-US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CD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، کتابچه، سایر)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9-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شیوه آموزش : 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انتخابی است و از بین گزینه ها، پرسش و پاسخ انتخاب شود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10-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کد ملی مسئول دوره: 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کد ملی پزشک مسئول مرکز یا یکی از ارائه دهنده خدمت ثبت شود.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11-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شماره ملی مدرس:  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الزامی است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12 – </a:t>
            </a:r>
            <a:r>
              <a:rPr lang="fa-IR" altLang="fa-IR" sz="1800" b="1" dirty="0">
                <a:solidFill>
                  <a:srgbClr val="FF0000"/>
                </a:solidFill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ساعت شروع و پایان دوره 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: الزامی و هم قابل تایپ و هم انتخاب است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13- انتخاب گزینه ثبت دوره</a:t>
            </a: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endParaRPr lang="fa-IR" altLang="fa-IR" sz="1800" b="1" dirty="0">
              <a:latin typeface="Trebuchet MS" panose="020B0603020202020204" pitchFamily="34" charset="0"/>
              <a:ea typeface="B Nazanin" panose="00000400000000000000" pitchFamily="2" charset="-78"/>
              <a:cs typeface="B Nazanin" panose="00000400000000000000" pitchFamily="2" charset="-78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endParaRPr lang="fa-IR" altLang="fa-IR" sz="1800" b="1" dirty="0">
              <a:latin typeface="Trebuchet MS" panose="020B0603020202020204" pitchFamily="34" charset="0"/>
              <a:ea typeface="B Nazanin" panose="00000400000000000000" pitchFamily="2" charset="-78"/>
              <a:cs typeface="B Nazanin" panose="00000400000000000000" pitchFamily="2" charset="-78"/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buClr>
                <a:srgbClr val="7E9632"/>
              </a:buClr>
              <a:buSzPct val="130000"/>
              <a:buNone/>
            </a:pPr>
            <a:endParaRPr lang="fa-IR" altLang="fa-IR" sz="1400" dirty="0">
              <a:latin typeface="Trebuchet MS" panose="020B0603020202020204" pitchFamily="34" charset="0"/>
              <a:ea typeface="B Nazanin" panose="00000400000000000000" pitchFamily="2" charset="-78"/>
              <a:cs typeface="B Nazanin" panose="00000400000000000000" pitchFamily="2" charset="-78"/>
            </a:endParaRPr>
          </a:p>
        </p:txBody>
      </p:sp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12D988-1942-52DE-95EB-418898AE81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69" y="1187335"/>
            <a:ext cx="11906862" cy="448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62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6A34805-0F47-5DBA-211F-21B42CA73C26}"/>
              </a:ext>
            </a:extLst>
          </p:cNvPr>
          <p:cNvSpPr txBox="1"/>
          <p:nvPr/>
        </p:nvSpPr>
        <p:spPr>
          <a:xfrm>
            <a:off x="1229360" y="518160"/>
            <a:ext cx="100076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نحوه ثبت شرکت کنندگان در دوره</a:t>
            </a:r>
            <a:b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</a:b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1- انتخاب گزینه ی "شرکت کنندگان"</a:t>
            </a:r>
            <a:endParaRPr lang="fa-IR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BD36B6-D86D-7E73-3225-A34372F52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935" y="1306414"/>
            <a:ext cx="10262127" cy="5397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D989FF1-EA8A-A145-8DCE-5339541274F4}"/>
              </a:ext>
            </a:extLst>
          </p:cNvPr>
          <p:cNvSpPr txBox="1"/>
          <p:nvPr/>
        </p:nvSpPr>
        <p:spPr>
          <a:xfrm>
            <a:off x="1219462" y="1988115"/>
            <a:ext cx="1000760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altLang="fa-IR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2- وارد کردن شماره ملی، کلیک بر روی "افزودن</a:t>
            </a:r>
            <a:r>
              <a:rPr lang="fa-IR" altLang="fa-IR" sz="1800" b="1" dirty="0">
                <a:latin typeface="Trebuchet MS" panose="020B0603020202020204" pitchFamily="34" charset="0"/>
                <a:ea typeface="B Nazanin" panose="00000400000000000000" pitchFamily="2" charset="-78"/>
                <a:cs typeface="B Nazanin" panose="00000400000000000000" pitchFamily="2" charset="-78"/>
              </a:rPr>
              <a:t>"</a:t>
            </a:r>
            <a:endParaRPr lang="fa-IR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44A0C6F-A5AA-EE0A-5C97-15087DCDC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053" y="2051222"/>
            <a:ext cx="4836427" cy="275555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74029B-DF6C-5B6B-106F-88D301084B01}"/>
              </a:ext>
            </a:extLst>
          </p:cNvPr>
          <p:cNvSpPr txBox="1"/>
          <p:nvPr/>
        </p:nvSpPr>
        <p:spPr>
          <a:xfrm>
            <a:off x="7051045" y="4964995"/>
            <a:ext cx="40947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fa-IR" b="1" dirty="0">
                <a:latin typeface="Trebuchet MS" panose="020B0603020202020204" pitchFamily="34" charset="0"/>
                <a:cs typeface="B Nazanin" panose="00000400000000000000" pitchFamily="2" charset="-78"/>
              </a:rPr>
              <a:t>3- کلیک برروی سه نقطه، بستن دوره</a:t>
            </a:r>
            <a:endParaRPr lang="fa-IR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A54A097-2D59-0C03-2F6B-21166FDDCF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255" y="4964995"/>
            <a:ext cx="2770022" cy="1737626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3733" dirty="0">
                <a:cs typeface="B Titr" panose="00000700000000000000" pitchFamily="2" charset="-78"/>
              </a:rPr>
              <a:t>مناسبت های جهانی و ملی سلامت سالمندان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349" y="2410968"/>
            <a:ext cx="11631083" cy="418638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a-IR" sz="2667" dirty="0">
                <a:cs typeface="B Titr" panose="00000700000000000000" pitchFamily="2" charset="-78"/>
              </a:rPr>
              <a:t>روز جهانی و هفته ملی سلامت سالمندان: </a:t>
            </a:r>
            <a:r>
              <a:rPr lang="fa-IR" sz="2667" dirty="0">
                <a:solidFill>
                  <a:srgbClr val="3366FF"/>
                </a:solidFill>
                <a:cs typeface="B Titr" panose="00000700000000000000" pitchFamily="2" charset="-78"/>
              </a:rPr>
              <a:t> </a:t>
            </a:r>
            <a:endParaRPr lang="fa-IR" sz="2667" dirty="0">
              <a:cs typeface="B Titr" panose="00000700000000000000" pitchFamily="2" charset="-7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fa-IR" sz="2667" dirty="0">
                <a:cs typeface="B Titr" panose="00000700000000000000" pitchFamily="2" charset="-78"/>
              </a:rPr>
              <a:t> اول اکتبر مصادف با </a:t>
            </a:r>
            <a:r>
              <a:rPr lang="fa-IR" sz="2667" dirty="0">
                <a:solidFill>
                  <a:srgbClr val="FF0000"/>
                </a:solidFill>
                <a:cs typeface="B Titr" panose="00000700000000000000" pitchFamily="2" charset="-78"/>
              </a:rPr>
              <a:t>9 مهر ماه </a:t>
            </a:r>
            <a:r>
              <a:rPr lang="fa-IR" sz="2667" dirty="0">
                <a:cs typeface="B Titr" panose="00000700000000000000" pitchFamily="2" charset="-78"/>
              </a:rPr>
              <a:t>(15-9مهر ماه هر سال) </a:t>
            </a:r>
          </a:p>
          <a:p>
            <a:pPr marL="0" indent="0">
              <a:lnSpc>
                <a:spcPct val="150000"/>
              </a:lnSpc>
              <a:buNone/>
            </a:pPr>
            <a:endParaRPr lang="fa-IR" sz="3733" dirty="0">
              <a:solidFill>
                <a:schemeClr val="accent2">
                  <a:lumMod val="75000"/>
                </a:schemeClr>
              </a:solidFill>
              <a:cs typeface="B Titr" panose="00000700000000000000" pitchFamily="2" charset="-78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fa-IR" sz="3733" dirty="0">
                <a:cs typeface="B Titr" panose="000007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263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1068</TotalTime>
  <Words>758</Words>
  <Application>Microsoft Office PowerPoint</Application>
  <PresentationFormat>Widescreen</PresentationFormat>
  <Paragraphs>81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B Nazanin</vt:lpstr>
      <vt:lpstr>B Titr</vt:lpstr>
      <vt:lpstr>Calibri</vt:lpstr>
      <vt:lpstr>Trebuchet MS</vt:lpstr>
      <vt:lpstr>Tw Cen MT</vt:lpstr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نحوه ثبت دوره های آموزش در سامانه سیب (امکان گزارش گیری در سامانه راستی آزمایی توسط کارشناس ستادی)</vt:lpstr>
      <vt:lpstr>PowerPoint Presentation</vt:lpstr>
      <vt:lpstr>PowerPoint Presentation</vt:lpstr>
      <vt:lpstr>PowerPoint Presentation</vt:lpstr>
      <vt:lpstr>مناسبت های جهانی و ملی سلامت سالمندان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A.R.I</dc:creator>
  <cp:lastModifiedBy>A.R.I</cp:lastModifiedBy>
  <cp:revision>65</cp:revision>
  <dcterms:created xsi:type="dcterms:W3CDTF">2024-05-30T06:23:33Z</dcterms:created>
  <dcterms:modified xsi:type="dcterms:W3CDTF">2026-09-12T07:04:37Z</dcterms:modified>
</cp:coreProperties>
</file>