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6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33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3777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10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4681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8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88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5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95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5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7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83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3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0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8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B2973-C3F1-4070-BA67-CCD84E323497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0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EDB03-6EE9-4282-0D57-390C58073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fa-I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حقوق باروری،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A1F3C-9661-A0EF-4857-BB9A83E7D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به رسميت شناختن حق اساسي تصميم گيري آزادانه و مسئولانه همه زوجها و افراد در مورد تعداد ، فاصله گذاري و زمان به دنياآوردن فرزند </a:t>
            </a:r>
          </a:p>
          <a:p>
            <a:pPr algn="r" rtl="1">
              <a:lnSpc>
                <a:spcPct val="150000"/>
              </a:lnSpc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 داشتن اطلاعات و ابزارهای لازم برای پیشگیری از بارداری، </a:t>
            </a:r>
          </a:p>
          <a:p>
            <a:pPr algn="r" rtl="1">
              <a:lnSpc>
                <a:spcPct val="150000"/>
              </a:lnSpc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حق دسترسي به بالاترين استاندارد خدمات بهداشت باروري و بهداشت جنسي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Calibri" panose="020F0502020204030204" pitchFamily="34" charset="0"/>
                <a:cs typeface="2  Mitra" panose="00000400000000000000" pitchFamily="2" charset="-78"/>
              </a:rPr>
              <a:t> 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،</a:t>
            </a:r>
          </a:p>
          <a:p>
            <a:pPr algn="r" rtl="1">
              <a:lnSpc>
                <a:spcPct val="150000"/>
              </a:lnSpc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 حق تصميم گیری در مورد باروري ، عاري از هر گونه تبعيض،‌فشار و خشونت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2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70C36-E4E8-BE93-9B9D-9AC138C1E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marR="0" lvl="0" indent="-228600" algn="ct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Nazanin"/>
                <a:ea typeface="+mn-ea"/>
                <a:cs typeface="Arial" panose="020B0604020202020204" pitchFamily="34" charset="0"/>
              </a:rPr>
              <a:t>حقوق زنان باردار </a:t>
            </a:r>
            <a:b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Nazanin"/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37A09-3C86-3323-5F80-ED382D2AF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حق رفتار با عزت و احترام، 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حق درامان بودن از آسیب و بدرفتاري ،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 حق دسترسی به اطلاعات،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 احترام به خودمختاري یا خودآیینی،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 امتناع یا رضایت آگاهانه،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 احترام به انتخاب و ترجیحات وي،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همراهی در طول مراقبت بارداري و زایمانی، 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حفظ حریم خصوصی و محرمانگی، برابري جنسیتی، آزادي از تبعیض، 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دریافت مراقبت منصفانه، و حق دسترسی برابر به خدمات بهداشتی درمانی در بالاترین سطح.</a:t>
            </a:r>
          </a:p>
          <a:p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974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E4E80-9BCA-BAC5-D1D6-58D2730BB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8590" y="0"/>
            <a:ext cx="9144000" cy="887767"/>
          </a:xfrm>
        </p:spPr>
        <p:txBody>
          <a:bodyPr>
            <a:normAutofit/>
          </a:bodyPr>
          <a:lstStyle/>
          <a:p>
            <a:pPr marL="0" marR="0" lvl="0" indent="0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lang="fa-IR" sz="4000" dirty="0">
                <a:solidFill>
                  <a:srgbClr val="FF0000"/>
                </a:solidFill>
                <a:cs typeface="B Mitra" panose="00000400000000000000" pitchFamily="2" charset="-78"/>
              </a:rPr>
              <a:t>منشور حقوق مادر در اتاق زایمان</a:t>
            </a:r>
            <a:endParaRPr lang="en-US" sz="4000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647083-792E-4C16-4970-84F3B525E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1437" y="1038687"/>
            <a:ext cx="10884023" cy="5273335"/>
          </a:xfrm>
        </p:spPr>
        <p:txBody>
          <a:bodyPr>
            <a:normAutofit/>
          </a:bodyPr>
          <a:lstStyle/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1 - حریم خصوصی و پوشش مادر باردار در تمامی مراحل لیبر و زایمان رعایت می گردد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2 - شیو و انماء بر اساس درخواست مادر انجام می گیرد و از انجام روتین آن خودداری می شود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3 - درصورت عدم تمایل مادر باردار به انجام معاینه واژینال توسط پزشک مرد ، مطابق درخواست وی عمل می گردد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4 - هنگام انجام معاینات توسط پزشک مرد، پرسنل خانم در کنار مادر باردار حضور می یابد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5 - درمواردی که مادر جزء گروه کم خطر تلقی می شود در طی مراحل لیبر به وی آزادی حرکت داده می شود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6 - در مواردی که مادر جزء گروه کم خطر تلقی می شود طبق میل مادر و بنا به صلاحدید پزشک معالج به وی نوشیدنی سرد یا گرم و خوراکی سبک داده می شود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7 - همراه آموزش دیده در تمامی مراحل لیبر وزایمان، اجازه حضور در کنار مادر باردار را دارد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8 - جهت استفاده از روش های داروئی برای کاهش درد زایمان ، پس از ارائه توضیحات در مورد مزایا و معایب آن ، رضایت مادر جلب می گردد.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9 - از استفاده روتین از داروها یا لقاء کننده زایمان خودداری شده و استفاده فقط بر اساس اندیکاسیون و پس از ارائه توضیحات و کسب رضایت مادر انجام می گردد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10 - پس از ارائه توضیحات لازم درمورد انواع زایمان( طبیعی و سزارین ) به مادر حق انتخاب داده می شود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11 - انجام سزارین بر اساس اندیکاسیون می باشد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12 - انجام اپی زیاتومی فقط براساس اندیکاسیون انجام می گردد و از انجام روتین آن خودداری می شود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13 - بلافاصله بعد از زایمان، نوزاد در آغوش مادر قرار داده می شود .</a:t>
            </a:r>
          </a:p>
          <a:p>
            <a:pPr algn="r" rtl="1"/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16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52AD-D240-A571-AE3F-4F4B7D524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</a:rPr>
              <a:t>مصادیق تکریم مادران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87877-1AEB-7E90-E1AB-162A25C14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183"/>
            <a:ext cx="10515600" cy="4738780"/>
          </a:xfrm>
        </p:spPr>
        <p:txBody>
          <a:bodyPr>
            <a:normAutofit fontScale="85000" lnSpcReduction="20000"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 برنامه ریزی آگاهانه و تصمیم گیری مسئولانه برای فرزندآوری و دسترسی به خدمات لو اطلاعات مناسب کافی و قابل پرداخت برای رسیدن به آن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دسترسی به مراقبت بارداری محترمانه، در محیط سالم و امن با کیفیت و قابل پرداخت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کسب آمادگی و مهارتهای لازم برای تغییرات بارداری و ورود به مراحل زایمان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امکان انتخاب همراه ، دولا، ماما/پزشک در زایشگاه نزدیک، امن و در شان( </a:t>
            </a:r>
            <a:r>
              <a:rPr lang="en-US" sz="2400" dirty="0">
                <a:cs typeface="B Mitra" panose="00000400000000000000" pitchFamily="2" charset="-78"/>
              </a:rPr>
              <a:t>birth plan</a:t>
            </a:r>
            <a:r>
              <a:rPr lang="fa-IR" sz="2400" dirty="0">
                <a:cs typeface="B Mitra" panose="00000400000000000000" pitchFamily="2" charset="-78"/>
              </a:rPr>
              <a:t>)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دریافت مراقبت زایمانی با کیفیت و کسب تجربه خوشایند از زایمان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کمک عملی برای شیردهی موفق و مراقبت از نوزاد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دریافت حمایت و کمک عملی برای مراقبت از کودک و مهارتهای فرزند پروری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..............</a:t>
            </a:r>
          </a:p>
          <a:p>
            <a:pPr algn="r" rtl="1">
              <a:buFont typeface="Wingdings" panose="05000000000000000000" pitchFamily="2" charset="2"/>
              <a:buChar char="q"/>
            </a:pPr>
            <a:endParaRPr lang="en-US" sz="24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048395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558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B Mitra</vt:lpstr>
      <vt:lpstr>BNazanin</vt:lpstr>
      <vt:lpstr>Calibri</vt:lpstr>
      <vt:lpstr>Century Gothic</vt:lpstr>
      <vt:lpstr>Palatino Linotype</vt:lpstr>
      <vt:lpstr>Wingdings</vt:lpstr>
      <vt:lpstr>Wingdings 3</vt:lpstr>
      <vt:lpstr>xerosansbold</vt:lpstr>
      <vt:lpstr>Wisp</vt:lpstr>
      <vt:lpstr>حقوق باروری،</vt:lpstr>
      <vt:lpstr>حقوق زنان باردار  </vt:lpstr>
      <vt:lpstr>منشور حقوق مادر در اتاق زایمان</vt:lpstr>
      <vt:lpstr>مصادیق تکریم مادران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4</cp:revision>
  <dcterms:created xsi:type="dcterms:W3CDTF">2024-07-29T09:44:40Z</dcterms:created>
  <dcterms:modified xsi:type="dcterms:W3CDTF">2024-07-29T09:56:31Z</dcterms:modified>
</cp:coreProperties>
</file>